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9" r:id="rId2"/>
  </p:sldMasterIdLst>
  <p:notesMasterIdLst>
    <p:notesMasterId r:id="rId13"/>
  </p:notesMasterIdLst>
  <p:sldIdLst>
    <p:sldId id="401" r:id="rId3"/>
    <p:sldId id="260" r:id="rId4"/>
    <p:sldId id="399" r:id="rId5"/>
    <p:sldId id="298" r:id="rId6"/>
    <p:sldId id="339" r:id="rId7"/>
    <p:sldId id="340" r:id="rId8"/>
    <p:sldId id="341" r:id="rId9"/>
    <p:sldId id="342" r:id="rId10"/>
    <p:sldId id="343" r:id="rId11"/>
    <p:sldId id="344" r:id="rId1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21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974777-A2EC-4EA1-A20D-E6CA72025B4D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AA89A5-BC8B-4170-8788-7D5FCF4C45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2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052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616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431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2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72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48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4679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8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15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9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914400" y="2708921"/>
            <a:ext cx="10363200" cy="1109985"/>
          </a:xfrm>
        </p:spPr>
        <p:txBody>
          <a:bodyPr>
            <a:normAutofit/>
          </a:bodyPr>
          <a:lstStyle>
            <a:lvl1pPr>
              <a:defRPr sz="2400" cap="all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911424" y="3789040"/>
            <a:ext cx="10369152" cy="478904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A7A2-D679-41C0-9DFB-4400C1B2738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E0B29-8A3F-42C0-A8DD-BC38A6A10EA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216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850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52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02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73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20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349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55BF-2667-45A8-83E1-03B160E25D17}" type="datetimeFigureOut">
              <a:rPr lang="fa-IR" smtClean="0"/>
              <a:t>1443/12/15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EAA5-A679-4F59-AA64-6B41A11905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489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55BF-2667-45A8-83E1-03B160E25D17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1443/12/15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EAA5-A679-4F59-AA64-6B41A1190555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5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altLang="en-US" sz="3600" dirty="0">
                <a:solidFill>
                  <a:srgbClr val="000066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مهارت هاي ترغيب سازي </a:t>
            </a:r>
            <a:r>
              <a:rPr lang="fa-IR" altLang="en-US" sz="3600" b="1" dirty="0">
                <a:solidFill>
                  <a:srgbClr val="44546A">
                    <a:lumMod val="75000"/>
                  </a:srgbClr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(</a:t>
            </a:r>
            <a:r>
              <a:rPr lang="en-US" sz="3600" b="1" cap="all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Persuading</a:t>
            </a:r>
            <a:r>
              <a:rPr lang="fa-IR" sz="3600" b="1" cap="all" dirty="0" smtClean="0">
                <a:solidFill>
                  <a:srgbClr val="44546A">
                    <a:lumMod val="75000"/>
                  </a:srgbClr>
                </a:solidFill>
                <a:latin typeface="Arial" pitchFamily="34" charset="0"/>
              </a:rPr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altLang="en-US" sz="3600" dirty="0" smtClean="0">
              <a:solidFill>
                <a:srgbClr val="000066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  <a:p>
            <a:r>
              <a:rPr lang="fa-IR" altLang="en-US" sz="4800" dirty="0" smtClean="0">
                <a:solidFill>
                  <a:srgbClr val="C0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(</a:t>
            </a:r>
            <a:r>
              <a:rPr lang="fa-IR" altLang="en-US" sz="4800" dirty="0">
                <a:solidFill>
                  <a:srgbClr val="C0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لابي و مذاکره)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5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گام چهارم: </a:t>
            </a:r>
            <a:r>
              <a:rPr lang="fa-IR" altLang="en-US" sz="2800" dirty="0" smtClean="0">
                <a:cs typeface="B Nazanin" panose="00000400000000000000" pitchFamily="2" charset="-78"/>
              </a:rPr>
              <a:t>مشخص کردن و تعريف </a:t>
            </a:r>
            <a:r>
              <a:rPr lang="fa-IR" altLang="en-US" sz="2800" smtClean="0">
                <a:cs typeface="B Nazanin" panose="00000400000000000000" pitchFamily="2" charset="-78"/>
              </a:rPr>
              <a:t>تصميم گير هدف: </a:t>
            </a:r>
            <a:r>
              <a:rPr lang="fa-IR" altLang="en-US" sz="2800" dirty="0" smtClean="0">
                <a:cs typeface="B Nazanin" panose="00000400000000000000" pitchFamily="2" charset="-78"/>
              </a:rPr>
              <a:t>انتخاب درست و صحيح تصميم گيراني که مي توانند به عنوان منبع قدرت و نفوذ، بر سياست گذاري و حل مشکل تأثيرگذارباشند، اهميت زيادي دارد.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fa-IR" altLang="en-US" sz="2800" dirty="0" smtClean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گام پنجم: </a:t>
            </a:r>
            <a:r>
              <a:rPr lang="fa-IR" altLang="en-US" sz="2800" dirty="0" smtClean="0">
                <a:cs typeface="B Nazanin" panose="00000400000000000000" pitchFamily="2" charset="-78"/>
              </a:rPr>
              <a:t>طراحي برنامه لابي، مشخص شدن نقش و مسئوليت افراد، برنامه عملياتي، تعريف منابع در دسترس و روش هاي ارتباط با تصميم گير، منبع مناسب برای ارسال پیام، پيش نويس پيام براي تصميم گيران مختلف.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42998" y="5087553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9/43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740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5" y="643945"/>
            <a:ext cx="10094461" cy="5640946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altLang="en-US" sz="2800" b="1" dirty="0" smtClean="0">
                <a:latin typeface="BTitr"/>
                <a:cs typeface="B Zar" panose="00000400000000000000" pitchFamily="2" charset="-78"/>
              </a:rPr>
              <a:t>  </a:t>
            </a:r>
            <a:r>
              <a:rPr lang="fa-IR" altLang="en-US" sz="2800" b="1" dirty="0">
                <a:cs typeface="B Zar" panose="00000400000000000000" pitchFamily="2" charset="-78"/>
              </a:rPr>
              <a:t>اهداف:</a:t>
            </a:r>
            <a:r>
              <a:rPr lang="fa-IR" altLang="en-US" sz="2800" b="1" dirty="0">
                <a:solidFill>
                  <a:srgbClr val="FFFFFF"/>
                </a:solidFill>
                <a:cs typeface="B Zar" panose="00000400000000000000" pitchFamily="2" charset="-78"/>
              </a:rPr>
              <a:t>اف</a:t>
            </a:r>
          </a:p>
          <a:p>
            <a:pPr algn="r">
              <a:lnSpc>
                <a:spcPct val="160000"/>
              </a:lnSpc>
              <a:spcBef>
                <a:spcPct val="20000"/>
              </a:spcBef>
              <a:defRPr/>
            </a:pPr>
            <a:r>
              <a:rPr lang="fa-IR" altLang="en-US" sz="2800" b="1" dirty="0">
                <a:cs typeface="B Zar" panose="00000400000000000000" pitchFamily="2" charset="-78"/>
              </a:rPr>
              <a:t>در پايان اين جلسه شرکت کنندگان بايد بتوانند:</a:t>
            </a:r>
            <a:endParaRPr lang="fa-IR" sz="2800" b="1" dirty="0">
              <a:cs typeface="B Zar" panose="00000400000000000000" pitchFamily="2" charset="-78"/>
            </a:endParaRPr>
          </a:p>
          <a:p>
            <a:pPr algn="just">
              <a:lnSpc>
                <a:spcPct val="160000"/>
              </a:lnSpc>
              <a:buFontTx/>
              <a:buChar char="-"/>
              <a:defRPr/>
            </a:pPr>
            <a:r>
              <a:rPr lang="fa-IR" altLang="en-US" sz="2600" b="1" dirty="0">
                <a:latin typeface="Arial" panose="020B0604020202020204" pitchFamily="34" charset="0"/>
                <a:cs typeface="B Zar" panose="00000400000000000000" pitchFamily="2" charset="-78"/>
              </a:rPr>
              <a:t>لابي </a:t>
            </a:r>
            <a:r>
              <a:rPr lang="fa-IR" altLang="en-US" sz="2600" b="1" dirty="0" smtClean="0">
                <a:latin typeface="Arial" panose="020B0604020202020204" pitchFamily="34" charset="0"/>
                <a:cs typeface="B Zar" panose="00000400000000000000" pitchFamily="2" charset="-78"/>
              </a:rPr>
              <a:t>راتعريف نمایند.</a:t>
            </a:r>
            <a:endParaRPr lang="fa-IR" altLang="en-US" sz="2600" b="1" dirty="0"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algn="just">
              <a:lnSpc>
                <a:spcPct val="160000"/>
              </a:lnSpc>
              <a:buFontTx/>
              <a:buChar char="-"/>
              <a:defRPr/>
            </a:pPr>
            <a:r>
              <a:rPr lang="fa-IR" altLang="en-US" sz="2600" b="1" dirty="0">
                <a:latin typeface="Arial" panose="020B0604020202020204" pitchFamily="34" charset="0"/>
                <a:cs typeface="B Zar" panose="00000400000000000000" pitchFamily="2" charset="-78"/>
              </a:rPr>
              <a:t> مراحل انجام </a:t>
            </a:r>
            <a:r>
              <a:rPr lang="fa-IR" altLang="en-US" sz="2600" b="1" dirty="0" smtClean="0">
                <a:latin typeface="Arial" panose="020B0604020202020204" pitchFamily="34" charset="0"/>
                <a:cs typeface="B Zar" panose="00000400000000000000" pitchFamily="2" charset="-78"/>
              </a:rPr>
              <a:t>لابي را بیان کنند.</a:t>
            </a:r>
            <a:endParaRPr lang="fa-IR" altLang="en-US" sz="2600" b="1" dirty="0"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algn="just">
              <a:lnSpc>
                <a:spcPct val="160000"/>
              </a:lnSpc>
              <a:buFontTx/>
              <a:buChar char="-"/>
              <a:defRPr/>
            </a:pPr>
            <a:r>
              <a:rPr lang="fa-IR" altLang="en-US" sz="2600" b="1" dirty="0">
                <a:latin typeface="Arial" panose="020B0604020202020204" pitchFamily="34" charset="0"/>
                <a:cs typeface="B Zar" panose="00000400000000000000" pitchFamily="2" charset="-78"/>
              </a:rPr>
              <a:t> استراتژي ها و تاكتيك هاي </a:t>
            </a:r>
            <a:r>
              <a:rPr lang="fa-IR" altLang="en-US" sz="2600" b="1" dirty="0" smtClean="0">
                <a:latin typeface="Arial" panose="020B0604020202020204" pitchFamily="34" charset="0"/>
                <a:cs typeface="B Zar" panose="00000400000000000000" pitchFamily="2" charset="-78"/>
              </a:rPr>
              <a:t>لابي را توضیح دهند.</a:t>
            </a:r>
            <a:endParaRPr lang="fa-IR" altLang="en-US" sz="2600" b="1" dirty="0"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algn="just">
              <a:lnSpc>
                <a:spcPct val="160000"/>
              </a:lnSpc>
              <a:buFontTx/>
              <a:buChar char="-"/>
              <a:defRPr/>
            </a:pPr>
            <a:r>
              <a:rPr lang="fa-IR" altLang="en-US" sz="2600" b="1" dirty="0">
                <a:latin typeface="Arial" panose="020B0604020202020204" pitchFamily="34" charset="0"/>
                <a:cs typeface="B Zar" panose="00000400000000000000" pitchFamily="2" charset="-78"/>
              </a:rPr>
              <a:t> مهارت هاي لازم جهت انجام لابي </a:t>
            </a:r>
            <a:r>
              <a:rPr lang="fa-IR" altLang="en-US" sz="2600" b="1" dirty="0" smtClean="0">
                <a:latin typeface="Arial" panose="020B0604020202020204" pitchFamily="34" charset="0"/>
                <a:cs typeface="B Zar" panose="00000400000000000000" pitchFamily="2" charset="-78"/>
              </a:rPr>
              <a:t>به </a:t>
            </a:r>
            <a:r>
              <a:rPr lang="fa-IR" altLang="en-US" sz="2600" b="1" dirty="0">
                <a:latin typeface="Arial" panose="020B0604020202020204" pitchFamily="34" charset="0"/>
                <a:cs typeface="B Zar" panose="00000400000000000000" pitchFamily="2" charset="-78"/>
              </a:rPr>
              <a:t>صورت چهره به </a:t>
            </a:r>
            <a:r>
              <a:rPr lang="fa-IR" altLang="en-US" sz="2600" b="1" dirty="0" smtClean="0">
                <a:latin typeface="Arial" panose="020B0604020202020204" pitchFamily="34" charset="0"/>
                <a:cs typeface="B Zar" panose="00000400000000000000" pitchFamily="2" charset="-78"/>
              </a:rPr>
              <a:t>چهره را شرح دهند.</a:t>
            </a:r>
            <a:endParaRPr lang="fa-IR" altLang="en-US" sz="2600" b="1" dirty="0"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algn="r">
              <a:lnSpc>
                <a:spcPct val="110000"/>
              </a:lnSpc>
              <a:spcBef>
                <a:spcPct val="20000"/>
              </a:spcBef>
              <a:defRPr/>
            </a:pPr>
            <a:r>
              <a:rPr lang="fa-IR" sz="2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.</a:t>
            </a:r>
            <a:endParaRPr lang="en-US" sz="2600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071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5" y="643945"/>
            <a:ext cx="10094461" cy="5640946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sz="2800" b="1" dirty="0" smtClean="0">
                <a:latin typeface="BTitr"/>
                <a:cs typeface="B Zar" panose="00000400000000000000" pitchFamily="2" charset="-78"/>
              </a:rPr>
              <a:t>  </a:t>
            </a:r>
            <a:r>
              <a:rPr lang="fa-IR" altLang="en-US" sz="2800" b="1" dirty="0">
                <a:cs typeface="B Zar" panose="00000400000000000000" pitchFamily="2" charset="-78"/>
              </a:rPr>
              <a:t>اهداف:</a:t>
            </a:r>
            <a:r>
              <a:rPr lang="fa-IR" altLang="en-US" sz="2800" b="1" dirty="0">
                <a:solidFill>
                  <a:srgbClr val="FFFFFF"/>
                </a:solidFill>
                <a:cs typeface="B Zar" panose="00000400000000000000" pitchFamily="2" charset="-78"/>
              </a:rPr>
              <a:t>اف</a:t>
            </a: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altLang="en-US" sz="2800" b="1" dirty="0">
                <a:cs typeface="B Zar" panose="00000400000000000000" pitchFamily="2" charset="-78"/>
              </a:rPr>
              <a:t>در پايان اين جلسه شرکت کنندگان بايد بتوانند:</a:t>
            </a:r>
            <a:endParaRPr lang="fa-IR" sz="2800" b="1" dirty="0"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- يکي </a:t>
            </a: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از تعاريف مذاکره را </a:t>
            </a: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بیان کنند.</a:t>
            </a:r>
            <a:endParaRPr lang="en-US" sz="26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- دونوع </a:t>
            </a: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مذاکره را نام ببرند.</a:t>
            </a:r>
            <a:endParaRPr lang="en-US" sz="26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- تاثیرهوش </a:t>
            </a: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هيجاني بر روند مذاکره را شرح دهند.</a:t>
            </a: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 </a:t>
            </a: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- سه </a:t>
            </a: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مانع مذاکره را نام ببرند.</a:t>
            </a:r>
            <a:endParaRPr lang="en-US" sz="26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- چهار </a:t>
            </a:r>
            <a:r>
              <a:rPr lang="fa-IR" sz="2600" b="1" dirty="0">
                <a:solidFill>
                  <a:prstClr val="black"/>
                </a:solidFill>
                <a:cs typeface="B Zar" panose="00000400000000000000" pitchFamily="2" charset="-78"/>
              </a:rPr>
              <a:t>نکته مهم در مورد مذاکره در هنگام تعارض را ذکر کنند.</a:t>
            </a:r>
            <a:endParaRPr lang="en-US" sz="2600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383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b="1" dirty="0">
                <a:cs typeface="B Nazanin" panose="00000400000000000000" pitchFamily="2" charset="-78"/>
              </a:rPr>
              <a:t>لابي يکي از انواع فنون جلب حمايت است. لابي در واقع يک روش غيررسمي، 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برنامه ريزي شده و استراتژيک براي تأثيرگذاري بر تصميم گيران مي باشد. </a:t>
            </a: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a-IR" altLang="en-US" sz="2800" b="1" dirty="0" smtClean="0">
                <a:cs typeface="B Nazanin" panose="00000400000000000000" pitchFamily="2" charset="-78"/>
              </a:rPr>
              <a:t>لابي</a:t>
            </a:r>
            <a:r>
              <a:rPr lang="fa-IR" altLang="en-US" sz="2800" b="1" dirty="0">
                <a:cs typeface="B Nazanin" panose="00000400000000000000" pitchFamily="2" charset="-78"/>
              </a:rPr>
              <a:t>، تلاش براي تحت </a:t>
            </a:r>
            <a:r>
              <a:rPr lang="ar-SA" altLang="en-US" sz="2800" b="1" dirty="0">
                <a:cs typeface="B Nazanin" panose="00000400000000000000" pitchFamily="2" charset="-78"/>
              </a:rPr>
              <a:t>تأثير</a:t>
            </a:r>
            <a:r>
              <a:rPr lang="fa-IR" altLang="en-US" sz="2800" b="1" dirty="0">
                <a:cs typeface="B Nazanin" panose="00000400000000000000" pitchFamily="2" charset="-78"/>
              </a:rPr>
              <a:t> قرار دادن تصميم گيران در مورد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مساله يا </a:t>
            </a:r>
            <a:r>
              <a:rPr lang="fa-IR" altLang="en-US" sz="2800" b="1" dirty="0">
                <a:cs typeface="B Nazanin" panose="00000400000000000000" pitchFamily="2" charset="-78"/>
              </a:rPr>
              <a:t>علت خاص به منظور </a:t>
            </a:r>
            <a:r>
              <a:rPr lang="ar-SA" altLang="en-US" sz="2800" b="1" dirty="0">
                <a:cs typeface="B Nazanin" panose="00000400000000000000" pitchFamily="2" charset="-78"/>
              </a:rPr>
              <a:t>تأثير</a:t>
            </a:r>
            <a:r>
              <a:rPr lang="fa-IR" altLang="en-US" sz="2800" b="1" dirty="0">
                <a:cs typeface="B Nazanin" panose="00000400000000000000" pitchFamily="2" charset="-78"/>
              </a:rPr>
              <a:t> برتصميمات آنها (به عنوان مثال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اصلاح و </a:t>
            </a:r>
            <a:r>
              <a:rPr lang="fa-IR" altLang="en-US" sz="2800" b="1" dirty="0">
                <a:cs typeface="B Nazanin" panose="00000400000000000000" pitchFamily="2" charset="-78"/>
              </a:rPr>
              <a:t>يا تدوين يک سياست يا قانون جديد جهت پرداختن به مساله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مورد نظر</a:t>
            </a:r>
            <a:r>
              <a:rPr lang="fa-IR" altLang="en-US" sz="2800" b="1" dirty="0">
                <a:cs typeface="B Nazanin" panose="00000400000000000000" pitchFamily="2" charset="-78"/>
              </a:rPr>
              <a:t>) مي باشد.</a:t>
            </a:r>
          </a:p>
          <a:p>
            <a:pPr>
              <a:defRPr/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>
              <a:defRPr/>
            </a:pP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551753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500130" y="4467564"/>
            <a:ext cx="1155841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3/43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366643"/>
            <a:ext cx="1780861" cy="551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253" y="2082118"/>
            <a:ext cx="1780861" cy="551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9726" y="2779066"/>
            <a:ext cx="1780861" cy="551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9727" y="3472835"/>
            <a:ext cx="1780861" cy="551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133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تصميم گيران مي توانند شامل قانون گزاران، سياستمداران، مقامات دولتي و ساير ذي نفعان کليدي در هر سطحي مانند رهبران قبيله، رهبران مذهبي، روساي شرکت ها، سازمان ها و ساير موسسات باشند.  </a:t>
            </a:r>
            <a:endParaRPr lang="en-GB" altLang="en-US" sz="2800" b="1" dirty="0" smtClean="0">
              <a:cs typeface="B Nazanin" panose="00000400000000000000" pitchFamily="2" charset="-78"/>
            </a:endParaRPr>
          </a:p>
          <a:p>
            <a:pPr algn="r">
              <a:defRPr/>
            </a:pP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0528" y="5297760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4/43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052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marL="457200" indent="-457200" algn="just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مشخصات </a:t>
            </a:r>
            <a:r>
              <a:rPr lang="fa-IR" sz="2800" b="1" dirty="0">
                <a:cs typeface="B Nazanin" panose="00000400000000000000" pitchFamily="2" charset="-78"/>
              </a:rPr>
              <a:t>کليدي لابي عبارت است از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457200" indent="-457200" algn="r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برقراري ارتباط باز و دو طرفه</a:t>
            </a:r>
          </a:p>
          <a:p>
            <a:pPr marL="457200" indent="-457200" algn="r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cs typeface="B Nazanin" panose="00000400000000000000" pitchFamily="2" charset="-78"/>
              </a:rPr>
              <a:t> تأثيرگذاري بر دغدغه هاي تصميم گيران مختلف</a:t>
            </a:r>
          </a:p>
          <a:p>
            <a:pPr marL="457200" indent="-457200" algn="r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cs typeface="B Nazanin" panose="00000400000000000000" pitchFamily="2" charset="-78"/>
              </a:rPr>
              <a:t> خلق شرايط برنده-برنده</a:t>
            </a:r>
          </a:p>
          <a:p>
            <a:pPr marL="457200" indent="-457200" algn="r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cs typeface="B Nazanin" panose="00000400000000000000" pitchFamily="2" charset="-78"/>
              </a:rPr>
              <a:t> برقراري روابط طولاني مدت با تصميم گيران</a:t>
            </a:r>
          </a:p>
          <a:p>
            <a:pPr algn="r">
              <a:defRPr/>
            </a:pP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62889" y="5213677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5/43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8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گام اول</a:t>
            </a:r>
            <a:r>
              <a:rPr lang="fa-IR" altLang="en-US" sz="2800" dirty="0" smtClean="0">
                <a:cs typeface="Titr" panose="00000700000000000000" pitchFamily="2" charset="-78"/>
              </a:rPr>
              <a:t>: </a:t>
            </a:r>
            <a:r>
              <a:rPr lang="fa-IR" altLang="en-US" sz="2800" dirty="0" smtClean="0">
                <a:cs typeface="B Nazanin" panose="00000400000000000000" pitchFamily="2" charset="-78"/>
              </a:rPr>
              <a:t>شفاف ساختن اهداف سازمان يا شبکه جهت انجام لابي، براي کارکناني که قصد ارتباط با تصميم گيران را دارند.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fa-IR" altLang="en-US" sz="2800" dirty="0" smtClean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گام دوم: </a:t>
            </a:r>
            <a:r>
              <a:rPr lang="fa-IR" altLang="en-US" sz="2800" dirty="0" smtClean="0">
                <a:cs typeface="B Nazanin" panose="00000400000000000000" pitchFamily="2" charset="-78"/>
              </a:rPr>
              <a:t>مشخص شدن جمعيت هدف و انتظاراتی که سعي در حل مشکلات آنها داريم. جمعيت هدف هر برنامه مي تواند متفاوت باشد (مثلا سازمان، انجمن، اتحاديه يا گروه خاص).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35447" y="5297760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6/43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052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>
              <a:spcBef>
                <a:spcPct val="0"/>
              </a:spcBef>
            </a:pP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گام سوم: مشخص کردن و انتخاب اهداف لابي</a:t>
            </a:r>
          </a:p>
          <a:p>
            <a:pPr algn="just">
              <a:spcBef>
                <a:spcPct val="0"/>
              </a:spcBef>
            </a:pPr>
            <a:endParaRPr lang="fa-IR" altLang="en-US" sz="2800" b="1" dirty="0" smtClean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spcBef>
                <a:spcPct val="0"/>
              </a:spcBef>
            </a:pP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بين دامنه دغدغه ها و دامنه نفوذ بايد تفاوت قائل شد.</a:t>
            </a:r>
          </a:p>
          <a:p>
            <a:pPr algn="just">
              <a:spcBef>
                <a:spcPct val="0"/>
              </a:spcBef>
            </a:pPr>
            <a:endParaRPr lang="fa-IR" altLang="en-US" sz="2800" b="1" dirty="0" smtClean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دامنه دغدغه ها </a:t>
            </a: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scope of concern</a:t>
            </a: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: مجموعه اهداف اختصاصي را نشان مي دهد که شما مايليد به آن دست يابيد.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دامنه نفوذ </a:t>
            </a: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scope of influence</a:t>
            </a: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: نتايجي است که به صورت واقع بينانه با </a:t>
            </a:r>
            <a:r>
              <a:rPr lang="ar-SA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تأثير</a:t>
            </a:r>
            <a:r>
              <a:rPr lang="fa-IR" altLang="en-US" sz="2800" b="1" dirty="0" smtClean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گذاري بر تصميم گيران مي تواند عايد شما شود.  </a:t>
            </a:r>
            <a:endParaRPr lang="en-GB" altLang="en-US" sz="2800" b="1" dirty="0" smtClean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42998" y="5161126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7/43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20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56" y="308191"/>
            <a:ext cx="9144000" cy="335753"/>
          </a:xfrm>
        </p:spPr>
        <p:txBody>
          <a:bodyPr>
            <a:normAutofit fontScale="90000"/>
          </a:bodyPr>
          <a:lstStyle/>
          <a:p>
            <a:pPr algn="r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156" y="965915"/>
            <a:ext cx="9144000" cy="531897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a-IR" altLang="en-US" sz="2800" dirty="0" smtClean="0">
                <a:solidFill>
                  <a:srgbClr val="660066"/>
                </a:solidFill>
                <a:cs typeface="Titr" panose="00000700000000000000" pitchFamily="2" charset="-78"/>
              </a:rPr>
              <a:t>در اهداف لابي بايد موارد زير مشخص شوند:</a:t>
            </a:r>
          </a:p>
          <a:p>
            <a:pPr algn="just">
              <a:spcBef>
                <a:spcPct val="0"/>
              </a:spcBef>
            </a:pPr>
            <a:endParaRPr lang="fa-IR" altLang="en-US" sz="2800" dirty="0" smtClean="0">
              <a:solidFill>
                <a:srgbClr val="660066"/>
              </a:solidFill>
              <a:cs typeface="Titr" panose="00000700000000000000" pitchFamily="2" charset="-78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1. مي خواهيد چه چيزي تغيير کند؟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2. براي چه کسي؟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3. چه کسي مي تواند اين تغيير را ايجاد کند؟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4. ميزان تغيير بايد چقدر باشد؟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a-IR" altLang="en-US" sz="2800" b="1" dirty="0" smtClean="0">
                <a:cs typeface="B Nazanin" panose="00000400000000000000" pitchFamily="2" charset="-78"/>
              </a:rPr>
              <a:t>5. چه زماني (</a:t>
            </a:r>
            <a:r>
              <a:rPr lang="en-GB" alt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When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)؟</a:t>
            </a:r>
            <a:endParaRPr lang="en-GB" alt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40492" y="643944"/>
            <a:ext cx="1780861" cy="6957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تعریف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42998" y="5077043"/>
            <a:ext cx="975848" cy="545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8/43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58022" y="1455313"/>
            <a:ext cx="1780861" cy="714904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انجام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58022" y="2320892"/>
            <a:ext cx="1780861" cy="7512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استراتژیهای لابی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258022" y="3222801"/>
            <a:ext cx="1780861" cy="711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مهارتهای انجام لابی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58022" y="4049552"/>
            <a:ext cx="1780861" cy="718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مذاکره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75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704</TotalTime>
  <Words>613</Words>
  <Application>Microsoft Office PowerPoint</Application>
  <PresentationFormat>Custom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مهارت هاي ترغيب سازي (Persuading)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Dadeh Negar</dc:creator>
  <cp:lastModifiedBy>09018868042</cp:lastModifiedBy>
  <cp:revision>73</cp:revision>
  <dcterms:created xsi:type="dcterms:W3CDTF">2018-01-31T17:24:40Z</dcterms:created>
  <dcterms:modified xsi:type="dcterms:W3CDTF">2022-07-14T08:27:43Z</dcterms:modified>
</cp:coreProperties>
</file>