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78" r:id="rId2"/>
    <p:sldId id="620" r:id="rId3"/>
    <p:sldId id="497" r:id="rId4"/>
    <p:sldId id="574" r:id="rId5"/>
    <p:sldId id="575" r:id="rId6"/>
    <p:sldId id="606" r:id="rId7"/>
    <p:sldId id="608" r:id="rId8"/>
    <p:sldId id="611" r:id="rId9"/>
    <p:sldId id="612" r:id="rId10"/>
    <p:sldId id="609" r:id="rId11"/>
    <p:sldId id="610" r:id="rId12"/>
    <p:sldId id="562" r:id="rId13"/>
    <p:sldId id="614" r:id="rId14"/>
    <p:sldId id="576" r:id="rId15"/>
    <p:sldId id="613" r:id="rId16"/>
    <p:sldId id="577" r:id="rId17"/>
    <p:sldId id="578" r:id="rId18"/>
    <p:sldId id="569" r:id="rId19"/>
    <p:sldId id="582" r:id="rId20"/>
    <p:sldId id="584" r:id="rId21"/>
    <p:sldId id="583" r:id="rId22"/>
    <p:sldId id="625" r:id="rId23"/>
    <p:sldId id="585" r:id="rId24"/>
    <p:sldId id="624" r:id="rId25"/>
    <p:sldId id="623" r:id="rId26"/>
    <p:sldId id="622" r:id="rId27"/>
    <p:sldId id="630" r:id="rId28"/>
    <p:sldId id="621" r:id="rId29"/>
    <p:sldId id="629" r:id="rId30"/>
    <p:sldId id="628" r:id="rId31"/>
    <p:sldId id="627" r:id="rId32"/>
    <p:sldId id="626" r:id="rId33"/>
    <p:sldId id="634" r:id="rId34"/>
    <p:sldId id="615" r:id="rId35"/>
    <p:sldId id="61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FD1C34-8F08-4903-9DB6-7EB72C2065F7}">
          <p14:sldIdLst>
            <p14:sldId id="478"/>
            <p14:sldId id="620"/>
            <p14:sldId id="497"/>
            <p14:sldId id="574"/>
            <p14:sldId id="575"/>
            <p14:sldId id="606"/>
            <p14:sldId id="608"/>
            <p14:sldId id="611"/>
            <p14:sldId id="612"/>
            <p14:sldId id="609"/>
            <p14:sldId id="610"/>
            <p14:sldId id="562"/>
            <p14:sldId id="614"/>
            <p14:sldId id="576"/>
            <p14:sldId id="613"/>
            <p14:sldId id="577"/>
            <p14:sldId id="578"/>
            <p14:sldId id="569"/>
            <p14:sldId id="582"/>
            <p14:sldId id="584"/>
            <p14:sldId id="583"/>
            <p14:sldId id="625"/>
            <p14:sldId id="585"/>
            <p14:sldId id="624"/>
            <p14:sldId id="623"/>
            <p14:sldId id="622"/>
            <p14:sldId id="630"/>
            <p14:sldId id="621"/>
            <p14:sldId id="629"/>
            <p14:sldId id="628"/>
            <p14:sldId id="627"/>
            <p14:sldId id="626"/>
            <p14:sldId id="634"/>
            <p14:sldId id="615"/>
            <p14:sldId id="619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D Design" initials="G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BDA30E"/>
    <a:srgbClr val="99850B"/>
    <a:srgbClr val="1B212B"/>
    <a:srgbClr val="24B99B"/>
    <a:srgbClr val="2A3442"/>
    <a:srgbClr val="1B8974"/>
    <a:srgbClr val="45DBBE"/>
    <a:srgbClr val="22AE93"/>
    <a:srgbClr val="D2A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4386" autoAdjust="0"/>
  </p:normalViewPr>
  <p:slideViewPr>
    <p:cSldViewPr snapToGrid="0">
      <p:cViewPr>
        <p:scale>
          <a:sx n="76" d="100"/>
          <a:sy n="76" d="100"/>
        </p:scale>
        <p:origin x="-3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B46DB-07BE-4595-981B-D808285F779E}" type="doc">
      <dgm:prSet loTypeId="urn:microsoft.com/office/officeart/2005/8/layout/orgChart1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2E6BDE2-150A-4514-80C1-BC53F635F82F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tx1"/>
              </a:solidFill>
              <a:cs typeface="B Zar" panose="00000400000000000000" pitchFamily="2" charset="-78"/>
            </a:rPr>
            <a:t>محورهای رویکرد های داستانی یا روایتی در روان شناسی</a:t>
          </a:r>
          <a:endParaRPr lang="en-US" sz="28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50F34769-30D6-4CB9-A033-532BA44BA4AF}" type="parTrans" cxnId="{A111B5EC-2590-458D-B14D-5CC6481E2AE9}">
      <dgm:prSet/>
      <dgm:spPr/>
      <dgm:t>
        <a:bodyPr/>
        <a:lstStyle/>
        <a:p>
          <a:endParaRPr lang="en-US"/>
        </a:p>
      </dgm:t>
    </dgm:pt>
    <dgm:pt modelId="{DFA4A56F-F0F2-4CE9-92CD-793D3E60EC9E}" type="sibTrans" cxnId="{A111B5EC-2590-458D-B14D-5CC6481E2AE9}">
      <dgm:prSet/>
      <dgm:spPr/>
      <dgm:t>
        <a:bodyPr/>
        <a:lstStyle/>
        <a:p>
          <a:endParaRPr lang="en-US"/>
        </a:p>
      </dgm:t>
    </dgm:pt>
    <dgm:pt modelId="{E25EE1E9-6013-41BD-877A-168E62AEF674}">
      <dgm:prSet phldrT="[Text]"/>
      <dgm:spPr/>
      <dgm:t>
        <a:bodyPr/>
        <a:lstStyle/>
        <a:p>
          <a:r>
            <a:rPr lang="fa-IR" b="1" dirty="0" smtClean="0">
              <a:solidFill>
                <a:schemeClr val="tx1"/>
              </a:solidFill>
              <a:cs typeface="B Zar" panose="00000400000000000000" pitchFamily="2" charset="-78"/>
            </a:rPr>
            <a:t>داستان روشی برای آموزش و پرورش کودکان</a:t>
          </a:r>
          <a:endParaRPr lang="en-US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7822F1AD-7F79-4C6C-93E4-A3B5BD1CE9CA}" type="parTrans" cxnId="{9EBF397D-6E80-4BE0-9F68-866DC8AE5739}">
      <dgm:prSet/>
      <dgm:spPr/>
      <dgm:t>
        <a:bodyPr/>
        <a:lstStyle/>
        <a:p>
          <a:endParaRPr lang="en-US"/>
        </a:p>
      </dgm:t>
    </dgm:pt>
    <dgm:pt modelId="{CF49DFB1-D21B-4CF9-8DF0-B06D78F907DD}" type="sibTrans" cxnId="{9EBF397D-6E80-4BE0-9F68-866DC8AE5739}">
      <dgm:prSet/>
      <dgm:spPr/>
      <dgm:t>
        <a:bodyPr/>
        <a:lstStyle/>
        <a:p>
          <a:endParaRPr lang="en-US"/>
        </a:p>
      </dgm:t>
    </dgm:pt>
    <dgm:pt modelId="{5581B291-7ACC-412F-946F-F498CE306469}">
      <dgm:prSet phldrT="[Text]"/>
      <dgm:spPr/>
      <dgm:t>
        <a:bodyPr/>
        <a:lstStyle/>
        <a:p>
          <a:r>
            <a:rPr lang="fa-IR" b="1" dirty="0" smtClean="0">
              <a:solidFill>
                <a:schemeClr val="tx1"/>
              </a:solidFill>
              <a:cs typeface="B Zar" panose="00000400000000000000" pitchFamily="2" charset="-78"/>
            </a:rPr>
            <a:t>داستان به عنوان ابزار تشخیصی</a:t>
          </a:r>
          <a:endParaRPr lang="en-US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B9528B2D-C59A-464D-BD3D-8E00C5FFD5C0}" type="parTrans" cxnId="{12D81E1D-D3AF-42C3-A0CF-EE44D653729C}">
      <dgm:prSet/>
      <dgm:spPr/>
      <dgm:t>
        <a:bodyPr/>
        <a:lstStyle/>
        <a:p>
          <a:endParaRPr lang="en-US"/>
        </a:p>
      </dgm:t>
    </dgm:pt>
    <dgm:pt modelId="{F33B00C3-AFC1-40FE-921B-3611B3AC1B15}" type="sibTrans" cxnId="{12D81E1D-D3AF-42C3-A0CF-EE44D653729C}">
      <dgm:prSet/>
      <dgm:spPr/>
      <dgm:t>
        <a:bodyPr/>
        <a:lstStyle/>
        <a:p>
          <a:endParaRPr lang="en-US"/>
        </a:p>
      </dgm:t>
    </dgm:pt>
    <dgm:pt modelId="{A9AEC4F6-6E5E-4835-BEC3-D1A271B728F6}">
      <dgm:prSet phldrT="[Text]"/>
      <dgm:spPr/>
      <dgm:t>
        <a:bodyPr/>
        <a:lstStyle/>
        <a:p>
          <a:r>
            <a:rPr lang="fa-IR" b="1" dirty="0" smtClean="0">
              <a:solidFill>
                <a:schemeClr val="tx1"/>
              </a:solidFill>
              <a:cs typeface="B Zar" panose="00000400000000000000" pitchFamily="2" charset="-78"/>
            </a:rPr>
            <a:t>داستان به مثابه فن درمانی</a:t>
          </a:r>
          <a:endParaRPr lang="en-US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948B1F7D-C31D-4853-914E-BC6A7EA2421F}" type="parTrans" cxnId="{76E16CDB-0645-413D-B8A0-9E0FC2B935BD}">
      <dgm:prSet/>
      <dgm:spPr/>
      <dgm:t>
        <a:bodyPr/>
        <a:lstStyle/>
        <a:p>
          <a:endParaRPr lang="en-US"/>
        </a:p>
      </dgm:t>
    </dgm:pt>
    <dgm:pt modelId="{9DB84976-55B6-4D3A-91E9-96673F481B59}" type="sibTrans" cxnId="{76E16CDB-0645-413D-B8A0-9E0FC2B935BD}">
      <dgm:prSet/>
      <dgm:spPr/>
      <dgm:t>
        <a:bodyPr/>
        <a:lstStyle/>
        <a:p>
          <a:endParaRPr lang="en-US"/>
        </a:p>
      </dgm:t>
    </dgm:pt>
    <dgm:pt modelId="{0C7E6399-860A-474F-AF58-1248BD89188D}" type="pres">
      <dgm:prSet presAssocID="{487B46DB-07BE-4595-981B-D808285F77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B43AEDA-62E6-47AB-9759-53024375C7E9}" type="pres">
      <dgm:prSet presAssocID="{42E6BDE2-150A-4514-80C1-BC53F635F82F}" presName="hierRoot1" presStyleCnt="0">
        <dgm:presLayoutVars>
          <dgm:hierBranch val="init"/>
        </dgm:presLayoutVars>
      </dgm:prSet>
      <dgm:spPr/>
    </dgm:pt>
    <dgm:pt modelId="{F0FD9883-AA95-4475-BF6F-719D7809922D}" type="pres">
      <dgm:prSet presAssocID="{42E6BDE2-150A-4514-80C1-BC53F635F82F}" presName="rootComposite1" presStyleCnt="0"/>
      <dgm:spPr/>
    </dgm:pt>
    <dgm:pt modelId="{B3F5B4F5-19F1-4422-B361-F799C04B68C0}" type="pres">
      <dgm:prSet presAssocID="{42E6BDE2-150A-4514-80C1-BC53F635F82F}" presName="rootText1" presStyleLbl="node0" presStyleIdx="0" presStyleCnt="1" custScaleX="303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584DF3-8840-4CB6-BBF8-5DDD21769ECF}" type="pres">
      <dgm:prSet presAssocID="{42E6BDE2-150A-4514-80C1-BC53F635F8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542C79-8E55-41C3-8FF0-8EAABB9F1586}" type="pres">
      <dgm:prSet presAssocID="{42E6BDE2-150A-4514-80C1-BC53F635F82F}" presName="hierChild2" presStyleCnt="0"/>
      <dgm:spPr/>
    </dgm:pt>
    <dgm:pt modelId="{1BF46EC2-07E5-433B-BE38-037B8A26A67F}" type="pres">
      <dgm:prSet presAssocID="{7822F1AD-7F79-4C6C-93E4-A3B5BD1CE9C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793E771-A9B4-45C4-BB81-FD22C8B290D9}" type="pres">
      <dgm:prSet presAssocID="{E25EE1E9-6013-41BD-877A-168E62AEF674}" presName="hierRoot2" presStyleCnt="0">
        <dgm:presLayoutVars>
          <dgm:hierBranch val="init"/>
        </dgm:presLayoutVars>
      </dgm:prSet>
      <dgm:spPr/>
    </dgm:pt>
    <dgm:pt modelId="{362DF5E6-E90E-4F21-BFE2-145F3DFE0FF9}" type="pres">
      <dgm:prSet presAssocID="{E25EE1E9-6013-41BD-877A-168E62AEF674}" presName="rootComposite" presStyleCnt="0"/>
      <dgm:spPr/>
    </dgm:pt>
    <dgm:pt modelId="{794E98A1-35F3-447E-AB82-D69222274A24}" type="pres">
      <dgm:prSet presAssocID="{E25EE1E9-6013-41BD-877A-168E62AEF67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DAEE8-EECA-4D63-81EC-9421E3B42E1D}" type="pres">
      <dgm:prSet presAssocID="{E25EE1E9-6013-41BD-877A-168E62AEF674}" presName="rootConnector" presStyleLbl="node2" presStyleIdx="0" presStyleCnt="3"/>
      <dgm:spPr/>
      <dgm:t>
        <a:bodyPr/>
        <a:lstStyle/>
        <a:p>
          <a:endParaRPr lang="en-US"/>
        </a:p>
      </dgm:t>
    </dgm:pt>
    <dgm:pt modelId="{57EC86BC-99C2-40DA-9010-185BEAA29CF6}" type="pres">
      <dgm:prSet presAssocID="{E25EE1E9-6013-41BD-877A-168E62AEF674}" presName="hierChild4" presStyleCnt="0"/>
      <dgm:spPr/>
    </dgm:pt>
    <dgm:pt modelId="{D65C1909-24A0-4E9D-A7CF-2D4307D526D9}" type="pres">
      <dgm:prSet presAssocID="{E25EE1E9-6013-41BD-877A-168E62AEF674}" presName="hierChild5" presStyleCnt="0"/>
      <dgm:spPr/>
    </dgm:pt>
    <dgm:pt modelId="{800B38D0-70DB-47D7-BA95-11E42AED8CAD}" type="pres">
      <dgm:prSet presAssocID="{B9528B2D-C59A-464D-BD3D-8E00C5FFD5C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7D9D335-DEDA-4E18-ADDB-A6BBA888BB20}" type="pres">
      <dgm:prSet presAssocID="{5581B291-7ACC-412F-946F-F498CE306469}" presName="hierRoot2" presStyleCnt="0">
        <dgm:presLayoutVars>
          <dgm:hierBranch val="init"/>
        </dgm:presLayoutVars>
      </dgm:prSet>
      <dgm:spPr/>
    </dgm:pt>
    <dgm:pt modelId="{9DDFC7F9-401A-4BB1-A177-1FDD16F526F0}" type="pres">
      <dgm:prSet presAssocID="{5581B291-7ACC-412F-946F-F498CE306469}" presName="rootComposite" presStyleCnt="0"/>
      <dgm:spPr/>
    </dgm:pt>
    <dgm:pt modelId="{26E428EC-1196-450C-9AA9-C48B89E099A7}" type="pres">
      <dgm:prSet presAssocID="{5581B291-7ACC-412F-946F-F498CE30646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B92D75-8B69-4C9A-BEE3-7EAA8EAE0190}" type="pres">
      <dgm:prSet presAssocID="{5581B291-7ACC-412F-946F-F498CE306469}" presName="rootConnector" presStyleLbl="node2" presStyleIdx="1" presStyleCnt="3"/>
      <dgm:spPr/>
      <dgm:t>
        <a:bodyPr/>
        <a:lstStyle/>
        <a:p>
          <a:endParaRPr lang="en-US"/>
        </a:p>
      </dgm:t>
    </dgm:pt>
    <dgm:pt modelId="{27BD166E-E25C-4D72-8962-7ADB53E471A5}" type="pres">
      <dgm:prSet presAssocID="{5581B291-7ACC-412F-946F-F498CE306469}" presName="hierChild4" presStyleCnt="0"/>
      <dgm:spPr/>
    </dgm:pt>
    <dgm:pt modelId="{8A925DAF-9C18-4D42-A257-54FA8765353F}" type="pres">
      <dgm:prSet presAssocID="{5581B291-7ACC-412F-946F-F498CE306469}" presName="hierChild5" presStyleCnt="0"/>
      <dgm:spPr/>
    </dgm:pt>
    <dgm:pt modelId="{FE607845-B5AE-4149-A864-3936532B65B1}" type="pres">
      <dgm:prSet presAssocID="{948B1F7D-C31D-4853-914E-BC6A7EA2421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BDA54CA-B4FA-4083-A556-60F95E836EE5}" type="pres">
      <dgm:prSet presAssocID="{A9AEC4F6-6E5E-4835-BEC3-D1A271B728F6}" presName="hierRoot2" presStyleCnt="0">
        <dgm:presLayoutVars>
          <dgm:hierBranch val="init"/>
        </dgm:presLayoutVars>
      </dgm:prSet>
      <dgm:spPr/>
    </dgm:pt>
    <dgm:pt modelId="{12DCD248-77D5-4636-BD6E-4C4F47442F14}" type="pres">
      <dgm:prSet presAssocID="{A9AEC4F6-6E5E-4835-BEC3-D1A271B728F6}" presName="rootComposite" presStyleCnt="0"/>
      <dgm:spPr/>
    </dgm:pt>
    <dgm:pt modelId="{D9E12D0D-35B1-4A38-9795-E57A49B35711}" type="pres">
      <dgm:prSet presAssocID="{A9AEC4F6-6E5E-4835-BEC3-D1A271B728F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E5D2E3-41E5-4CE8-9712-1585A5294C01}" type="pres">
      <dgm:prSet presAssocID="{A9AEC4F6-6E5E-4835-BEC3-D1A271B728F6}" presName="rootConnector" presStyleLbl="node2" presStyleIdx="2" presStyleCnt="3"/>
      <dgm:spPr/>
      <dgm:t>
        <a:bodyPr/>
        <a:lstStyle/>
        <a:p>
          <a:endParaRPr lang="en-US"/>
        </a:p>
      </dgm:t>
    </dgm:pt>
    <dgm:pt modelId="{FC3A45D3-6B5A-4E8E-ADD4-C9829D2076C7}" type="pres">
      <dgm:prSet presAssocID="{A9AEC4F6-6E5E-4835-BEC3-D1A271B728F6}" presName="hierChild4" presStyleCnt="0"/>
      <dgm:spPr/>
    </dgm:pt>
    <dgm:pt modelId="{A1EF1514-0ECA-426E-9DF0-0A859271843B}" type="pres">
      <dgm:prSet presAssocID="{A9AEC4F6-6E5E-4835-BEC3-D1A271B728F6}" presName="hierChild5" presStyleCnt="0"/>
      <dgm:spPr/>
    </dgm:pt>
    <dgm:pt modelId="{EDC65CFE-7EF2-4871-8A53-14D87D185C5C}" type="pres">
      <dgm:prSet presAssocID="{42E6BDE2-150A-4514-80C1-BC53F635F82F}" presName="hierChild3" presStyleCnt="0"/>
      <dgm:spPr/>
    </dgm:pt>
  </dgm:ptLst>
  <dgm:cxnLst>
    <dgm:cxn modelId="{B2FC0EBB-D6B3-40B1-814C-5F0C729EEE1D}" type="presOf" srcId="{42E6BDE2-150A-4514-80C1-BC53F635F82F}" destId="{B3F5B4F5-19F1-4422-B361-F799C04B68C0}" srcOrd="0" destOrd="0" presId="urn:microsoft.com/office/officeart/2005/8/layout/orgChart1"/>
    <dgm:cxn modelId="{12D81E1D-D3AF-42C3-A0CF-EE44D653729C}" srcId="{42E6BDE2-150A-4514-80C1-BC53F635F82F}" destId="{5581B291-7ACC-412F-946F-F498CE306469}" srcOrd="1" destOrd="0" parTransId="{B9528B2D-C59A-464D-BD3D-8E00C5FFD5C0}" sibTransId="{F33B00C3-AFC1-40FE-921B-3611B3AC1B15}"/>
    <dgm:cxn modelId="{57486101-5DB7-4A25-9DB4-AB731CB697FB}" type="presOf" srcId="{B9528B2D-C59A-464D-BD3D-8E00C5FFD5C0}" destId="{800B38D0-70DB-47D7-BA95-11E42AED8CAD}" srcOrd="0" destOrd="0" presId="urn:microsoft.com/office/officeart/2005/8/layout/orgChart1"/>
    <dgm:cxn modelId="{76E16CDB-0645-413D-B8A0-9E0FC2B935BD}" srcId="{42E6BDE2-150A-4514-80C1-BC53F635F82F}" destId="{A9AEC4F6-6E5E-4835-BEC3-D1A271B728F6}" srcOrd="2" destOrd="0" parTransId="{948B1F7D-C31D-4853-914E-BC6A7EA2421F}" sibTransId="{9DB84976-55B6-4D3A-91E9-96673F481B59}"/>
    <dgm:cxn modelId="{408A5733-1E31-406E-ABF8-63865E07F783}" type="presOf" srcId="{E25EE1E9-6013-41BD-877A-168E62AEF674}" destId="{794E98A1-35F3-447E-AB82-D69222274A24}" srcOrd="0" destOrd="0" presId="urn:microsoft.com/office/officeart/2005/8/layout/orgChart1"/>
    <dgm:cxn modelId="{1E324D55-E0C3-4492-BF73-F84D9EF1647C}" type="presOf" srcId="{42E6BDE2-150A-4514-80C1-BC53F635F82F}" destId="{29584DF3-8840-4CB6-BBF8-5DDD21769ECF}" srcOrd="1" destOrd="0" presId="urn:microsoft.com/office/officeart/2005/8/layout/orgChart1"/>
    <dgm:cxn modelId="{E865DC6B-9E80-4AC9-B9D3-B44463735708}" type="presOf" srcId="{A9AEC4F6-6E5E-4835-BEC3-D1A271B728F6}" destId="{D9E12D0D-35B1-4A38-9795-E57A49B35711}" srcOrd="0" destOrd="0" presId="urn:microsoft.com/office/officeart/2005/8/layout/orgChart1"/>
    <dgm:cxn modelId="{C8FFCE44-7F88-4F65-BED8-26FA6FD439A9}" type="presOf" srcId="{A9AEC4F6-6E5E-4835-BEC3-D1A271B728F6}" destId="{FFE5D2E3-41E5-4CE8-9712-1585A5294C01}" srcOrd="1" destOrd="0" presId="urn:microsoft.com/office/officeart/2005/8/layout/orgChart1"/>
    <dgm:cxn modelId="{83555783-9CD9-4DB5-AEAF-F4E9CD1120B8}" type="presOf" srcId="{7822F1AD-7F79-4C6C-93E4-A3B5BD1CE9CA}" destId="{1BF46EC2-07E5-433B-BE38-037B8A26A67F}" srcOrd="0" destOrd="0" presId="urn:microsoft.com/office/officeart/2005/8/layout/orgChart1"/>
    <dgm:cxn modelId="{B37143EB-4949-43E5-A9CF-B714DA3A7834}" type="presOf" srcId="{5581B291-7ACC-412F-946F-F498CE306469}" destId="{26E428EC-1196-450C-9AA9-C48B89E099A7}" srcOrd="0" destOrd="0" presId="urn:microsoft.com/office/officeart/2005/8/layout/orgChart1"/>
    <dgm:cxn modelId="{88462483-2793-486D-BBE6-D5C4CA8AE18E}" type="presOf" srcId="{487B46DB-07BE-4595-981B-D808285F779E}" destId="{0C7E6399-860A-474F-AF58-1248BD89188D}" srcOrd="0" destOrd="0" presId="urn:microsoft.com/office/officeart/2005/8/layout/orgChart1"/>
    <dgm:cxn modelId="{9EBF397D-6E80-4BE0-9F68-866DC8AE5739}" srcId="{42E6BDE2-150A-4514-80C1-BC53F635F82F}" destId="{E25EE1E9-6013-41BD-877A-168E62AEF674}" srcOrd="0" destOrd="0" parTransId="{7822F1AD-7F79-4C6C-93E4-A3B5BD1CE9CA}" sibTransId="{CF49DFB1-D21B-4CF9-8DF0-B06D78F907DD}"/>
    <dgm:cxn modelId="{A111B5EC-2590-458D-B14D-5CC6481E2AE9}" srcId="{487B46DB-07BE-4595-981B-D808285F779E}" destId="{42E6BDE2-150A-4514-80C1-BC53F635F82F}" srcOrd="0" destOrd="0" parTransId="{50F34769-30D6-4CB9-A033-532BA44BA4AF}" sibTransId="{DFA4A56F-F0F2-4CE9-92CD-793D3E60EC9E}"/>
    <dgm:cxn modelId="{EB9EC759-90F2-49E1-B60F-BB4587B1350D}" type="presOf" srcId="{5581B291-7ACC-412F-946F-F498CE306469}" destId="{14B92D75-8B69-4C9A-BEE3-7EAA8EAE0190}" srcOrd="1" destOrd="0" presId="urn:microsoft.com/office/officeart/2005/8/layout/orgChart1"/>
    <dgm:cxn modelId="{F3D83540-7A91-4C34-A599-7C69A985B7F6}" type="presOf" srcId="{E25EE1E9-6013-41BD-877A-168E62AEF674}" destId="{C77DAEE8-EECA-4D63-81EC-9421E3B42E1D}" srcOrd="1" destOrd="0" presId="urn:microsoft.com/office/officeart/2005/8/layout/orgChart1"/>
    <dgm:cxn modelId="{AC4FCB2D-4606-40F5-9527-0DCABC6F1E25}" type="presOf" srcId="{948B1F7D-C31D-4853-914E-BC6A7EA2421F}" destId="{FE607845-B5AE-4149-A864-3936532B65B1}" srcOrd="0" destOrd="0" presId="urn:microsoft.com/office/officeart/2005/8/layout/orgChart1"/>
    <dgm:cxn modelId="{9E899005-61D2-49FA-ADA9-8C2762499DD1}" type="presParOf" srcId="{0C7E6399-860A-474F-AF58-1248BD89188D}" destId="{1B43AEDA-62E6-47AB-9759-53024375C7E9}" srcOrd="0" destOrd="0" presId="urn:microsoft.com/office/officeart/2005/8/layout/orgChart1"/>
    <dgm:cxn modelId="{97EEC0F0-9895-45E6-BF7D-4A6E6939B939}" type="presParOf" srcId="{1B43AEDA-62E6-47AB-9759-53024375C7E9}" destId="{F0FD9883-AA95-4475-BF6F-719D7809922D}" srcOrd="0" destOrd="0" presId="urn:microsoft.com/office/officeart/2005/8/layout/orgChart1"/>
    <dgm:cxn modelId="{8F23B645-AC63-476E-B3E2-318BEA9FD3D8}" type="presParOf" srcId="{F0FD9883-AA95-4475-BF6F-719D7809922D}" destId="{B3F5B4F5-19F1-4422-B361-F799C04B68C0}" srcOrd="0" destOrd="0" presId="urn:microsoft.com/office/officeart/2005/8/layout/orgChart1"/>
    <dgm:cxn modelId="{17EC10E4-8841-4A31-BFBA-7D67E8047C15}" type="presParOf" srcId="{F0FD9883-AA95-4475-BF6F-719D7809922D}" destId="{29584DF3-8840-4CB6-BBF8-5DDD21769ECF}" srcOrd="1" destOrd="0" presId="urn:microsoft.com/office/officeart/2005/8/layout/orgChart1"/>
    <dgm:cxn modelId="{28079860-2B4E-47AE-B21F-664AF3446667}" type="presParOf" srcId="{1B43AEDA-62E6-47AB-9759-53024375C7E9}" destId="{24542C79-8E55-41C3-8FF0-8EAABB9F1586}" srcOrd="1" destOrd="0" presId="urn:microsoft.com/office/officeart/2005/8/layout/orgChart1"/>
    <dgm:cxn modelId="{8B135173-ED81-419A-BE43-D0A72AB284DB}" type="presParOf" srcId="{24542C79-8E55-41C3-8FF0-8EAABB9F1586}" destId="{1BF46EC2-07E5-433B-BE38-037B8A26A67F}" srcOrd="0" destOrd="0" presId="urn:microsoft.com/office/officeart/2005/8/layout/orgChart1"/>
    <dgm:cxn modelId="{00243215-1C51-49BA-8EA1-67EB2BBC33D8}" type="presParOf" srcId="{24542C79-8E55-41C3-8FF0-8EAABB9F1586}" destId="{2793E771-A9B4-45C4-BB81-FD22C8B290D9}" srcOrd="1" destOrd="0" presId="urn:microsoft.com/office/officeart/2005/8/layout/orgChart1"/>
    <dgm:cxn modelId="{67A208A6-F57F-4660-9789-7CE13771EB56}" type="presParOf" srcId="{2793E771-A9B4-45C4-BB81-FD22C8B290D9}" destId="{362DF5E6-E90E-4F21-BFE2-145F3DFE0FF9}" srcOrd="0" destOrd="0" presId="urn:microsoft.com/office/officeart/2005/8/layout/orgChart1"/>
    <dgm:cxn modelId="{99DD2006-9D10-4C21-B316-077B9F6EE60A}" type="presParOf" srcId="{362DF5E6-E90E-4F21-BFE2-145F3DFE0FF9}" destId="{794E98A1-35F3-447E-AB82-D69222274A24}" srcOrd="0" destOrd="0" presId="urn:microsoft.com/office/officeart/2005/8/layout/orgChart1"/>
    <dgm:cxn modelId="{C015D83B-5832-4B72-913E-5B25889F0882}" type="presParOf" srcId="{362DF5E6-E90E-4F21-BFE2-145F3DFE0FF9}" destId="{C77DAEE8-EECA-4D63-81EC-9421E3B42E1D}" srcOrd="1" destOrd="0" presId="urn:microsoft.com/office/officeart/2005/8/layout/orgChart1"/>
    <dgm:cxn modelId="{ECAC44F6-DFB9-4ECF-A963-FB73E1FCBC0D}" type="presParOf" srcId="{2793E771-A9B4-45C4-BB81-FD22C8B290D9}" destId="{57EC86BC-99C2-40DA-9010-185BEAA29CF6}" srcOrd="1" destOrd="0" presId="urn:microsoft.com/office/officeart/2005/8/layout/orgChart1"/>
    <dgm:cxn modelId="{A1D3E32D-1735-4767-8125-6558D2ADF6A4}" type="presParOf" srcId="{2793E771-A9B4-45C4-BB81-FD22C8B290D9}" destId="{D65C1909-24A0-4E9D-A7CF-2D4307D526D9}" srcOrd="2" destOrd="0" presId="urn:microsoft.com/office/officeart/2005/8/layout/orgChart1"/>
    <dgm:cxn modelId="{DAD0499D-65BB-4FBB-A108-906F41B4F67A}" type="presParOf" srcId="{24542C79-8E55-41C3-8FF0-8EAABB9F1586}" destId="{800B38D0-70DB-47D7-BA95-11E42AED8CAD}" srcOrd="2" destOrd="0" presId="urn:microsoft.com/office/officeart/2005/8/layout/orgChart1"/>
    <dgm:cxn modelId="{A331E7ED-4B8B-4854-B6B8-FC487C2ED1FE}" type="presParOf" srcId="{24542C79-8E55-41C3-8FF0-8EAABB9F1586}" destId="{D7D9D335-DEDA-4E18-ADDB-A6BBA888BB20}" srcOrd="3" destOrd="0" presId="urn:microsoft.com/office/officeart/2005/8/layout/orgChart1"/>
    <dgm:cxn modelId="{0FF7D4C6-A83E-451E-B237-019146C9AEF6}" type="presParOf" srcId="{D7D9D335-DEDA-4E18-ADDB-A6BBA888BB20}" destId="{9DDFC7F9-401A-4BB1-A177-1FDD16F526F0}" srcOrd="0" destOrd="0" presId="urn:microsoft.com/office/officeart/2005/8/layout/orgChart1"/>
    <dgm:cxn modelId="{4E886B7C-D073-46B8-AD9D-41ED89EBB2EC}" type="presParOf" srcId="{9DDFC7F9-401A-4BB1-A177-1FDD16F526F0}" destId="{26E428EC-1196-450C-9AA9-C48B89E099A7}" srcOrd="0" destOrd="0" presId="urn:microsoft.com/office/officeart/2005/8/layout/orgChart1"/>
    <dgm:cxn modelId="{6B18BA9F-BB97-4E1F-81C5-D2331B549BBF}" type="presParOf" srcId="{9DDFC7F9-401A-4BB1-A177-1FDD16F526F0}" destId="{14B92D75-8B69-4C9A-BEE3-7EAA8EAE0190}" srcOrd="1" destOrd="0" presId="urn:microsoft.com/office/officeart/2005/8/layout/orgChart1"/>
    <dgm:cxn modelId="{B965CF07-4964-4B4E-91CE-E62E0A04FB64}" type="presParOf" srcId="{D7D9D335-DEDA-4E18-ADDB-A6BBA888BB20}" destId="{27BD166E-E25C-4D72-8962-7ADB53E471A5}" srcOrd="1" destOrd="0" presId="urn:microsoft.com/office/officeart/2005/8/layout/orgChart1"/>
    <dgm:cxn modelId="{4884F3F2-80CA-4660-B231-9254C0219405}" type="presParOf" srcId="{D7D9D335-DEDA-4E18-ADDB-A6BBA888BB20}" destId="{8A925DAF-9C18-4D42-A257-54FA8765353F}" srcOrd="2" destOrd="0" presId="urn:microsoft.com/office/officeart/2005/8/layout/orgChart1"/>
    <dgm:cxn modelId="{D524A963-74FF-404C-BB3D-B5015C7C999A}" type="presParOf" srcId="{24542C79-8E55-41C3-8FF0-8EAABB9F1586}" destId="{FE607845-B5AE-4149-A864-3936532B65B1}" srcOrd="4" destOrd="0" presId="urn:microsoft.com/office/officeart/2005/8/layout/orgChart1"/>
    <dgm:cxn modelId="{24BCD980-6C72-4DC0-B185-9D1E751AF384}" type="presParOf" srcId="{24542C79-8E55-41C3-8FF0-8EAABB9F1586}" destId="{2BDA54CA-B4FA-4083-A556-60F95E836EE5}" srcOrd="5" destOrd="0" presId="urn:microsoft.com/office/officeart/2005/8/layout/orgChart1"/>
    <dgm:cxn modelId="{CC2E2AA6-1CFA-41CA-A1FE-E9A84ED81B40}" type="presParOf" srcId="{2BDA54CA-B4FA-4083-A556-60F95E836EE5}" destId="{12DCD248-77D5-4636-BD6E-4C4F47442F14}" srcOrd="0" destOrd="0" presId="urn:microsoft.com/office/officeart/2005/8/layout/orgChart1"/>
    <dgm:cxn modelId="{A49C6DC9-1549-496C-9336-8F0EE6B579DA}" type="presParOf" srcId="{12DCD248-77D5-4636-BD6E-4C4F47442F14}" destId="{D9E12D0D-35B1-4A38-9795-E57A49B35711}" srcOrd="0" destOrd="0" presId="urn:microsoft.com/office/officeart/2005/8/layout/orgChart1"/>
    <dgm:cxn modelId="{97E34BA3-8CD3-42C6-A7C0-F03EE60AB3A3}" type="presParOf" srcId="{12DCD248-77D5-4636-BD6E-4C4F47442F14}" destId="{FFE5D2E3-41E5-4CE8-9712-1585A5294C01}" srcOrd="1" destOrd="0" presId="urn:microsoft.com/office/officeart/2005/8/layout/orgChart1"/>
    <dgm:cxn modelId="{6500C635-97CA-485B-84FC-0D928B5E2273}" type="presParOf" srcId="{2BDA54CA-B4FA-4083-A556-60F95E836EE5}" destId="{FC3A45D3-6B5A-4E8E-ADD4-C9829D2076C7}" srcOrd="1" destOrd="0" presId="urn:microsoft.com/office/officeart/2005/8/layout/orgChart1"/>
    <dgm:cxn modelId="{366706DC-C90D-4DAF-8EA6-D0B051DA2BDD}" type="presParOf" srcId="{2BDA54CA-B4FA-4083-A556-60F95E836EE5}" destId="{A1EF1514-0ECA-426E-9DF0-0A859271843B}" srcOrd="2" destOrd="0" presId="urn:microsoft.com/office/officeart/2005/8/layout/orgChart1"/>
    <dgm:cxn modelId="{A2AB7CF5-CFA6-45EC-AFB4-9C1DAEDF4152}" type="presParOf" srcId="{1B43AEDA-62E6-47AB-9759-53024375C7E9}" destId="{EDC65CFE-7EF2-4871-8A53-14D87D185C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07845-B5AE-4149-A864-3936532B65B1}">
      <dsp:nvSpPr>
        <dsp:cNvPr id="0" name=""/>
        <dsp:cNvSpPr/>
      </dsp:nvSpPr>
      <dsp:spPr>
        <a:xfrm>
          <a:off x="4783550" y="2415646"/>
          <a:ext cx="3384397" cy="587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687"/>
              </a:lnTo>
              <a:lnTo>
                <a:pt x="3384397" y="293687"/>
              </a:lnTo>
              <a:lnTo>
                <a:pt x="3384397" y="5873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B38D0-70DB-47D7-BA95-11E42AED8CAD}">
      <dsp:nvSpPr>
        <dsp:cNvPr id="0" name=""/>
        <dsp:cNvSpPr/>
      </dsp:nvSpPr>
      <dsp:spPr>
        <a:xfrm>
          <a:off x="4737830" y="2415646"/>
          <a:ext cx="91440" cy="587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73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46EC2-07E5-433B-BE38-037B8A26A67F}">
      <dsp:nvSpPr>
        <dsp:cNvPr id="0" name=""/>
        <dsp:cNvSpPr/>
      </dsp:nvSpPr>
      <dsp:spPr>
        <a:xfrm>
          <a:off x="1399153" y="2415646"/>
          <a:ext cx="3384397" cy="587374"/>
        </a:xfrm>
        <a:custGeom>
          <a:avLst/>
          <a:gdLst/>
          <a:ahLst/>
          <a:cxnLst/>
          <a:rect l="0" t="0" r="0" b="0"/>
          <a:pathLst>
            <a:path>
              <a:moveTo>
                <a:pt x="3384397" y="0"/>
              </a:moveTo>
              <a:lnTo>
                <a:pt x="3384397" y="293687"/>
              </a:lnTo>
              <a:lnTo>
                <a:pt x="0" y="293687"/>
              </a:lnTo>
              <a:lnTo>
                <a:pt x="0" y="5873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5B4F5-19F1-4422-B361-F799C04B68C0}">
      <dsp:nvSpPr>
        <dsp:cNvPr id="0" name=""/>
        <dsp:cNvSpPr/>
      </dsp:nvSpPr>
      <dsp:spPr>
        <a:xfrm>
          <a:off x="532412" y="1017134"/>
          <a:ext cx="8502276" cy="13985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محورهای رویکرد های داستانی یا روایتی در روان شناسی</a:t>
          </a:r>
          <a:endParaRPr lang="en-US" sz="28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532412" y="1017134"/>
        <a:ext cx="8502276" cy="1398511"/>
      </dsp:txXfrm>
    </dsp:sp>
    <dsp:sp modelId="{794E98A1-35F3-447E-AB82-D69222274A24}">
      <dsp:nvSpPr>
        <dsp:cNvPr id="0" name=""/>
        <dsp:cNvSpPr/>
      </dsp:nvSpPr>
      <dsp:spPr>
        <a:xfrm>
          <a:off x="642" y="3003020"/>
          <a:ext cx="2797022" cy="13985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داستان روشی برای آموزش و پرورش کودکان</a:t>
          </a:r>
          <a:endParaRPr lang="en-US" sz="25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642" y="3003020"/>
        <a:ext cx="2797022" cy="1398511"/>
      </dsp:txXfrm>
    </dsp:sp>
    <dsp:sp modelId="{26E428EC-1196-450C-9AA9-C48B89E099A7}">
      <dsp:nvSpPr>
        <dsp:cNvPr id="0" name=""/>
        <dsp:cNvSpPr/>
      </dsp:nvSpPr>
      <dsp:spPr>
        <a:xfrm>
          <a:off x="3385039" y="3003020"/>
          <a:ext cx="2797022" cy="13985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داستان به عنوان ابزار تشخیصی</a:t>
          </a:r>
          <a:endParaRPr lang="en-US" sz="25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3385039" y="3003020"/>
        <a:ext cx="2797022" cy="1398511"/>
      </dsp:txXfrm>
    </dsp:sp>
    <dsp:sp modelId="{D9E12D0D-35B1-4A38-9795-E57A49B35711}">
      <dsp:nvSpPr>
        <dsp:cNvPr id="0" name=""/>
        <dsp:cNvSpPr/>
      </dsp:nvSpPr>
      <dsp:spPr>
        <a:xfrm>
          <a:off x="6769436" y="3003020"/>
          <a:ext cx="2797022" cy="13985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داستان به مثابه فن درمانی</a:t>
          </a:r>
          <a:endParaRPr lang="en-US" sz="25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6769436" y="3003020"/>
        <a:ext cx="2797022" cy="1398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8A79DF1-F6F3-4C7A-B999-061899A6F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6663E1-9CBE-4871-B9ED-0057BB589F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434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CC0C-1C80-47D1-BF0A-6074C3817624}" type="datetimeFigureOut">
              <a:rPr lang="en-ID" smtClean="0"/>
              <a:t>10/23/2021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9EF7-E82C-4276-9101-E06CBF5FBD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60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10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11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12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13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14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15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16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17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18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19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20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21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22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23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24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25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26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27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28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29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3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30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31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32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33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34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4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5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6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7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9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2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E86CB8C-6D70-4BA5-BD27-433BE308472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5800" y="1038225"/>
            <a:ext cx="5410200" cy="47815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41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D02F4483-D40E-4AAD-9874-7B8639782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43698" y="1847849"/>
            <a:ext cx="3595688" cy="2162175"/>
          </a:xfrm>
          <a:prstGeom prst="roundRect">
            <a:avLst>
              <a:gd name="adj" fmla="val 3786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0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8D51EE10-41A4-4F33-A07B-F40BBA2204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4330" y="1233425"/>
            <a:ext cx="2231716" cy="4391149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C847AC0A-8730-4354-A24E-E9940C84B4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8175" y="3181351"/>
            <a:ext cx="4467225" cy="2247900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511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8475007-5D38-44E4-A474-5449603402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5612" y="1123949"/>
            <a:ext cx="2319338" cy="4562475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38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220BB39-E762-4E17-B6C4-05914D8058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48539" y="2"/>
            <a:ext cx="8694922" cy="6857996"/>
          </a:xfrm>
          <a:custGeom>
            <a:avLst/>
            <a:gdLst>
              <a:gd name="connsiteX0" fmla="*/ 2821319 w 8694922"/>
              <a:gd name="connsiteY0" fmla="*/ 1441449 h 6857996"/>
              <a:gd name="connsiteX1" fmla="*/ 1827544 w 8694922"/>
              <a:gd name="connsiteY1" fmla="*/ 3428998 h 6857996"/>
              <a:gd name="connsiteX2" fmla="*/ 2821319 w 8694922"/>
              <a:gd name="connsiteY2" fmla="*/ 5416547 h 6857996"/>
              <a:gd name="connsiteX3" fmla="*/ 5873603 w 8694922"/>
              <a:gd name="connsiteY3" fmla="*/ 5416547 h 6857996"/>
              <a:gd name="connsiteX4" fmla="*/ 6867378 w 8694922"/>
              <a:gd name="connsiteY4" fmla="*/ 3428998 h 6857996"/>
              <a:gd name="connsiteX5" fmla="*/ 5873603 w 8694922"/>
              <a:gd name="connsiteY5" fmla="*/ 1441449 h 6857996"/>
              <a:gd name="connsiteX6" fmla="*/ 1714500 w 8694922"/>
              <a:gd name="connsiteY6" fmla="*/ 0 h 6857996"/>
              <a:gd name="connsiteX7" fmla="*/ 6980422 w 8694922"/>
              <a:gd name="connsiteY7" fmla="*/ 0 h 6857996"/>
              <a:gd name="connsiteX8" fmla="*/ 8694922 w 8694922"/>
              <a:gd name="connsiteY8" fmla="*/ 3428998 h 6857996"/>
              <a:gd name="connsiteX9" fmla="*/ 6980422 w 8694922"/>
              <a:gd name="connsiteY9" fmla="*/ 6857996 h 6857996"/>
              <a:gd name="connsiteX10" fmla="*/ 1714500 w 8694922"/>
              <a:gd name="connsiteY10" fmla="*/ 6857996 h 6857996"/>
              <a:gd name="connsiteX11" fmla="*/ 0 w 8694922"/>
              <a:gd name="connsiteY11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94922" h="6857996">
                <a:moveTo>
                  <a:pt x="2821319" y="1441449"/>
                </a:moveTo>
                <a:lnTo>
                  <a:pt x="1827544" y="3428998"/>
                </a:lnTo>
                <a:lnTo>
                  <a:pt x="2821319" y="5416547"/>
                </a:lnTo>
                <a:lnTo>
                  <a:pt x="5873603" y="5416547"/>
                </a:lnTo>
                <a:lnTo>
                  <a:pt x="6867378" y="3428998"/>
                </a:lnTo>
                <a:lnTo>
                  <a:pt x="5873603" y="1441449"/>
                </a:lnTo>
                <a:close/>
                <a:moveTo>
                  <a:pt x="1714500" y="0"/>
                </a:moveTo>
                <a:lnTo>
                  <a:pt x="6980422" y="0"/>
                </a:lnTo>
                <a:lnTo>
                  <a:pt x="8694922" y="3428998"/>
                </a:lnTo>
                <a:lnTo>
                  <a:pt x="6980422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B624A60-842C-4B97-940F-8149EE44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924" y="311944"/>
            <a:ext cx="4895851" cy="6234112"/>
          </a:xfrm>
          <a:custGeom>
            <a:avLst/>
            <a:gdLst>
              <a:gd name="connsiteX0" fmla="*/ 2702609 w 4895851"/>
              <a:gd name="connsiteY0" fmla="*/ 4260056 h 6234112"/>
              <a:gd name="connsiteX1" fmla="*/ 4707842 w 4895851"/>
              <a:gd name="connsiteY1" fmla="*/ 4260056 h 6234112"/>
              <a:gd name="connsiteX2" fmla="*/ 4895851 w 4895851"/>
              <a:gd name="connsiteY2" fmla="*/ 4448065 h 6234112"/>
              <a:gd name="connsiteX3" fmla="*/ 4895851 w 4895851"/>
              <a:gd name="connsiteY3" fmla="*/ 6046103 h 6234112"/>
              <a:gd name="connsiteX4" fmla="*/ 4707842 w 4895851"/>
              <a:gd name="connsiteY4" fmla="*/ 6234112 h 6234112"/>
              <a:gd name="connsiteX5" fmla="*/ 2702609 w 4895851"/>
              <a:gd name="connsiteY5" fmla="*/ 6234112 h 6234112"/>
              <a:gd name="connsiteX6" fmla="*/ 2514600 w 4895851"/>
              <a:gd name="connsiteY6" fmla="*/ 6046103 h 6234112"/>
              <a:gd name="connsiteX7" fmla="*/ 2514600 w 4895851"/>
              <a:gd name="connsiteY7" fmla="*/ 4448065 h 6234112"/>
              <a:gd name="connsiteX8" fmla="*/ 2702609 w 4895851"/>
              <a:gd name="connsiteY8" fmla="*/ 4260056 h 6234112"/>
              <a:gd name="connsiteX9" fmla="*/ 226790 w 4895851"/>
              <a:gd name="connsiteY9" fmla="*/ 390525 h 6234112"/>
              <a:gd name="connsiteX10" fmla="*/ 2154461 w 4895851"/>
              <a:gd name="connsiteY10" fmla="*/ 390525 h 6234112"/>
              <a:gd name="connsiteX11" fmla="*/ 2381251 w 4895851"/>
              <a:gd name="connsiteY11" fmla="*/ 617315 h 6234112"/>
              <a:gd name="connsiteX12" fmla="*/ 2381251 w 4895851"/>
              <a:gd name="connsiteY12" fmla="*/ 5616797 h 6234112"/>
              <a:gd name="connsiteX13" fmla="*/ 2154461 w 4895851"/>
              <a:gd name="connsiteY13" fmla="*/ 5843587 h 6234112"/>
              <a:gd name="connsiteX14" fmla="*/ 226790 w 4895851"/>
              <a:gd name="connsiteY14" fmla="*/ 5843587 h 6234112"/>
              <a:gd name="connsiteX15" fmla="*/ 0 w 4895851"/>
              <a:gd name="connsiteY15" fmla="*/ 5616797 h 6234112"/>
              <a:gd name="connsiteX16" fmla="*/ 0 w 4895851"/>
              <a:gd name="connsiteY16" fmla="*/ 617315 h 6234112"/>
              <a:gd name="connsiteX17" fmla="*/ 226790 w 4895851"/>
              <a:gd name="connsiteY17" fmla="*/ 390525 h 6234112"/>
              <a:gd name="connsiteX18" fmla="*/ 2741390 w 4895851"/>
              <a:gd name="connsiteY18" fmla="*/ 0 h 6234112"/>
              <a:gd name="connsiteX19" fmla="*/ 4669061 w 4895851"/>
              <a:gd name="connsiteY19" fmla="*/ 0 h 6234112"/>
              <a:gd name="connsiteX20" fmla="*/ 4895851 w 4895851"/>
              <a:gd name="connsiteY20" fmla="*/ 226790 h 6234112"/>
              <a:gd name="connsiteX21" fmla="*/ 4895851 w 4895851"/>
              <a:gd name="connsiteY21" fmla="*/ 3899916 h 6234112"/>
              <a:gd name="connsiteX22" fmla="*/ 4669061 w 4895851"/>
              <a:gd name="connsiteY22" fmla="*/ 4126706 h 6234112"/>
              <a:gd name="connsiteX23" fmla="*/ 2741390 w 4895851"/>
              <a:gd name="connsiteY23" fmla="*/ 4126706 h 6234112"/>
              <a:gd name="connsiteX24" fmla="*/ 2514600 w 4895851"/>
              <a:gd name="connsiteY24" fmla="*/ 3899916 h 6234112"/>
              <a:gd name="connsiteX25" fmla="*/ 2514600 w 4895851"/>
              <a:gd name="connsiteY25" fmla="*/ 226790 h 6234112"/>
              <a:gd name="connsiteX26" fmla="*/ 2741390 w 4895851"/>
              <a:gd name="connsiteY26" fmla="*/ 0 h 62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95851" h="6234112">
                <a:moveTo>
                  <a:pt x="2702609" y="4260056"/>
                </a:moveTo>
                <a:lnTo>
                  <a:pt x="4707842" y="4260056"/>
                </a:lnTo>
                <a:cubicBezTo>
                  <a:pt x="4811677" y="4260056"/>
                  <a:pt x="4895851" y="4344230"/>
                  <a:pt x="4895851" y="4448065"/>
                </a:cubicBezTo>
                <a:lnTo>
                  <a:pt x="4895851" y="6046103"/>
                </a:lnTo>
                <a:cubicBezTo>
                  <a:pt x="4895851" y="6149938"/>
                  <a:pt x="4811677" y="6234112"/>
                  <a:pt x="4707842" y="6234112"/>
                </a:cubicBezTo>
                <a:lnTo>
                  <a:pt x="2702609" y="6234112"/>
                </a:lnTo>
                <a:cubicBezTo>
                  <a:pt x="2598774" y="6234112"/>
                  <a:pt x="2514600" y="6149938"/>
                  <a:pt x="2514600" y="6046103"/>
                </a:cubicBezTo>
                <a:lnTo>
                  <a:pt x="2514600" y="4448065"/>
                </a:lnTo>
                <a:cubicBezTo>
                  <a:pt x="2514600" y="4344230"/>
                  <a:pt x="2598774" y="4260056"/>
                  <a:pt x="2702609" y="4260056"/>
                </a:cubicBezTo>
                <a:close/>
                <a:moveTo>
                  <a:pt x="226790" y="390525"/>
                </a:moveTo>
                <a:lnTo>
                  <a:pt x="2154461" y="390525"/>
                </a:lnTo>
                <a:cubicBezTo>
                  <a:pt x="2279714" y="390525"/>
                  <a:pt x="2381251" y="492062"/>
                  <a:pt x="2381251" y="617315"/>
                </a:cubicBezTo>
                <a:lnTo>
                  <a:pt x="2381251" y="5616797"/>
                </a:lnTo>
                <a:cubicBezTo>
                  <a:pt x="2381251" y="5742050"/>
                  <a:pt x="2279714" y="5843587"/>
                  <a:pt x="2154461" y="5843587"/>
                </a:cubicBezTo>
                <a:lnTo>
                  <a:pt x="226790" y="5843587"/>
                </a:lnTo>
                <a:cubicBezTo>
                  <a:pt x="101537" y="5843587"/>
                  <a:pt x="0" y="5742050"/>
                  <a:pt x="0" y="5616797"/>
                </a:cubicBezTo>
                <a:lnTo>
                  <a:pt x="0" y="617315"/>
                </a:lnTo>
                <a:cubicBezTo>
                  <a:pt x="0" y="492062"/>
                  <a:pt x="101537" y="390525"/>
                  <a:pt x="226790" y="390525"/>
                </a:cubicBezTo>
                <a:close/>
                <a:moveTo>
                  <a:pt x="2741390" y="0"/>
                </a:moveTo>
                <a:lnTo>
                  <a:pt x="4669061" y="0"/>
                </a:lnTo>
                <a:cubicBezTo>
                  <a:pt x="4794314" y="0"/>
                  <a:pt x="4895851" y="101537"/>
                  <a:pt x="4895851" y="226790"/>
                </a:cubicBezTo>
                <a:lnTo>
                  <a:pt x="4895851" y="3899916"/>
                </a:lnTo>
                <a:cubicBezTo>
                  <a:pt x="4895851" y="4025169"/>
                  <a:pt x="4794314" y="4126706"/>
                  <a:pt x="4669061" y="4126706"/>
                </a:cubicBezTo>
                <a:lnTo>
                  <a:pt x="2741390" y="4126706"/>
                </a:lnTo>
                <a:cubicBezTo>
                  <a:pt x="2616137" y="4126706"/>
                  <a:pt x="2514600" y="4025169"/>
                  <a:pt x="2514600" y="3899916"/>
                </a:cubicBezTo>
                <a:lnTo>
                  <a:pt x="2514600" y="226790"/>
                </a:lnTo>
                <a:cubicBezTo>
                  <a:pt x="2514600" y="101537"/>
                  <a:pt x="2616137" y="0"/>
                  <a:pt x="274139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EE0C536-BC56-44D8-887C-24A801E2E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799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9C0DC9C6-DBBA-4128-8BDC-6ACCCCE7BC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4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8A15C4-12FD-4EB0-8B3D-70473BD0A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7250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3008B88-BD6A-420D-A123-B3A0C038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5425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3C7DE4D-996F-419C-AA24-6275D7B4CF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3F6425-E254-42DF-8CEE-05AD77A74D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6924" y="981075"/>
            <a:ext cx="5400675" cy="48958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10356B-B2C1-4AE3-B0DE-843FF75BDD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3877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BD4C780A-FEA2-4BC7-A31C-26FB87A5A4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62326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5BD92314-46D6-4570-9834-6E31FB70E8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00775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669C55B-B876-460F-B07B-DE6BB78EB7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39224" y="2085974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27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5223FDD9-D6F7-4B73-8C01-A0EABA4736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54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916" r:id="rId2"/>
    <p:sldLayoutId id="2147483897" r:id="rId3"/>
    <p:sldLayoutId id="2147483867" r:id="rId4"/>
    <p:sldLayoutId id="2147483907" r:id="rId5"/>
    <p:sldLayoutId id="2147483908" r:id="rId6"/>
    <p:sldLayoutId id="2147483891" r:id="rId7"/>
    <p:sldLayoutId id="2147483884" r:id="rId8"/>
    <p:sldLayoutId id="2147483902" r:id="rId9"/>
    <p:sldLayoutId id="2147483894" r:id="rId10"/>
    <p:sldLayoutId id="2147483821" r:id="rId11"/>
    <p:sldLayoutId id="2147483838" r:id="rId12"/>
    <p:sldLayoutId id="21474839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Nasim" panose="00000700000000000000" pitchFamily="2" charset="-78"/>
              </a:rPr>
              <a:t>موسسه آنامیس مهر جنوب </a:t>
            </a:r>
            <a:endParaRPr lang="en-US" sz="2800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478207"/>
            <a:ext cx="8354860" cy="1127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روایت درمانی</a:t>
            </a:r>
          </a:p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درمان بر اساس تغییر داستان زندگی</a:t>
            </a:r>
            <a:endParaRPr lang="fa-IR" sz="32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90905" y="3138508"/>
            <a:ext cx="5774499" cy="8392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دکتر رضا برومند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66362" y="4860099"/>
            <a:ext cx="2567836" cy="613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مهر 1400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361797" y="1072367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0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2- استفاده از </a:t>
            </a: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داستان </a:t>
            </a:r>
            <a:r>
              <a:rPr lang="fa-IR" sz="40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به عنوان ابزاری </a:t>
            </a: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تشخیصی</a:t>
            </a: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000" b="1" dirty="0" smtClean="0">
                <a:solidFill>
                  <a:srgbClr val="002060"/>
                </a:solidFill>
                <a:latin typeface="Constantia"/>
                <a:cs typeface="B Zar" panose="00000400000000000000" pitchFamily="2" charset="-78"/>
              </a:rPr>
              <a:t>آزمون ان</a:t>
            </a:r>
            <a:r>
              <a:rPr lang="fa-IR" sz="4000" b="1" dirty="0">
                <a:solidFill>
                  <a:srgbClr val="002060"/>
                </a:solidFill>
                <a:latin typeface="Constantia"/>
                <a:cs typeface="B Zar" panose="00000400000000000000" pitchFamily="2" charset="-78"/>
              </a:rPr>
              <a:t>د</a:t>
            </a:r>
            <a:r>
              <a:rPr lang="fa-IR" sz="4000" b="1" dirty="0" smtClean="0">
                <a:solidFill>
                  <a:srgbClr val="002060"/>
                </a:solidFill>
                <a:latin typeface="Constantia"/>
                <a:cs typeface="B Zar" panose="00000400000000000000" pitchFamily="2" charset="-78"/>
              </a:rPr>
              <a:t>ریافت موضوع(</a:t>
            </a:r>
            <a:r>
              <a:rPr lang="en-US" sz="4000" b="1" dirty="0" smtClean="0">
                <a:solidFill>
                  <a:srgbClr val="002060"/>
                </a:solidFill>
                <a:latin typeface="Constantia"/>
                <a:cs typeface="B Zar" panose="00000400000000000000" pitchFamily="2" charset="-78"/>
              </a:rPr>
              <a:t>T.A.T</a:t>
            </a:r>
            <a:r>
              <a:rPr lang="fa-IR" sz="4000" b="1" dirty="0" smtClean="0">
                <a:solidFill>
                  <a:srgbClr val="002060"/>
                </a:solidFill>
                <a:latin typeface="Constantia"/>
                <a:cs typeface="B Zar" panose="00000400000000000000" pitchFamily="2" charset="-78"/>
              </a:rPr>
              <a:t>)</a:t>
            </a:r>
            <a:endParaRPr lang="en-US" sz="4000" b="1" dirty="0" smtClean="0">
              <a:solidFill>
                <a:srgbClr val="002060"/>
              </a:solidFill>
              <a:latin typeface="Constantia"/>
              <a:cs typeface="B Zar" panose="00000400000000000000" pitchFamily="2" charset="-78"/>
            </a:endParaRP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000" b="1" dirty="0" smtClean="0">
                <a:solidFill>
                  <a:srgbClr val="002060"/>
                </a:solidFill>
                <a:latin typeface="Constantia"/>
                <a:cs typeface="B Zar" panose="00000400000000000000" pitchFamily="2" charset="-78"/>
              </a:rPr>
              <a:t>آزمون اندریافت کودکان(</a:t>
            </a:r>
            <a:r>
              <a:rPr lang="en-US" sz="4000" b="1" dirty="0" smtClean="0">
                <a:solidFill>
                  <a:srgbClr val="002060"/>
                </a:solidFill>
                <a:latin typeface="Constantia"/>
                <a:cs typeface="B Zar" panose="00000400000000000000" pitchFamily="2" charset="-78"/>
              </a:rPr>
              <a:t>C.A.T</a:t>
            </a:r>
            <a:r>
              <a:rPr lang="fa-IR" sz="4000" b="1" dirty="0" smtClean="0">
                <a:solidFill>
                  <a:srgbClr val="002060"/>
                </a:solidFill>
                <a:latin typeface="Constantia"/>
                <a:cs typeface="B Zar" panose="00000400000000000000" pitchFamily="2" charset="-78"/>
              </a:rPr>
              <a:t>)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/>
            </a:r>
            <a:br>
              <a:rPr lang="fa-IR" sz="36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</a:br>
            <a:endParaRPr lang="fa-IR" sz="3600" b="1" dirty="0">
              <a:solidFill>
                <a:prstClr val="black"/>
              </a:solidFill>
              <a:latin typeface="Constantia"/>
              <a:cs typeface="B Traffic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رویکردهای داستانی در روان شناسی</a:t>
            </a:r>
          </a:p>
        </p:txBody>
      </p:sp>
    </p:spTree>
    <p:extLst>
      <p:ext uri="{BB962C8B-B14F-4D97-AF65-F5344CB8AC3E}">
        <p14:creationId xmlns:p14="http://schemas.microsoft.com/office/powerpoint/2010/main" val="21109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3- استفاده از </a:t>
            </a:r>
            <a:r>
              <a:rPr lang="fa-IR" sz="36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داستان 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در حکم روشی برای آموزش و پرورش توانایی های کودکان </a:t>
            </a:r>
            <a:endParaRPr lang="fa-IR" sz="3600" b="1" dirty="0" smtClean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4400" b="1" dirty="0" smtClean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مانند تربیت از طریق هنر</a:t>
            </a:r>
            <a:endParaRPr lang="en-US" sz="24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رویکردهای داستانی در روان شناسی</a:t>
            </a:r>
          </a:p>
        </p:txBody>
      </p:sp>
    </p:spTree>
    <p:extLst>
      <p:ext uri="{BB962C8B-B14F-4D97-AF65-F5344CB8AC3E}">
        <p14:creationId xmlns:p14="http://schemas.microsoft.com/office/powerpoint/2010/main" val="21109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4400" b="1" dirty="0">
                <a:solidFill>
                  <a:srgbClr val="002060"/>
                </a:solidFill>
                <a:cs typeface="Nasim" panose="00000700000000000000" pitchFamily="2" charset="-78"/>
              </a:rPr>
              <a:t>روایت درمانی/</a:t>
            </a:r>
            <a:r>
              <a:rPr lang="en-US" sz="4400" b="1" dirty="0">
                <a:solidFill>
                  <a:srgbClr val="C00000"/>
                </a:solidFill>
                <a:cs typeface="Nasim" panose="00000700000000000000" pitchFamily="2" charset="-78"/>
              </a:rPr>
              <a:t>Narrative Therapy</a:t>
            </a:r>
            <a:endParaRPr lang="fa-IR" sz="4400" b="1" dirty="0">
              <a:solidFill>
                <a:srgbClr val="C00000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478206"/>
            <a:ext cx="8354860" cy="38829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روایت و روایت درمانی</a:t>
            </a:r>
            <a:endParaRPr lang="fa-IR" sz="60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4048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روایت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، طرحی است که به کمک آن انسان به </a:t>
            </a:r>
            <a:r>
              <a:rPr lang="fa-IR" sz="3600" b="1" dirty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تجربه های گذرا 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و </a:t>
            </a:r>
            <a:r>
              <a:rPr lang="fa-IR" sz="3600" b="1" dirty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اعمال شخصی 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خود معنا می‌دهد </a:t>
            </a:r>
            <a:endParaRPr lang="fa-IR" sz="3600" b="1" dirty="0" smtClean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روایت 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قالبی است برای فهم و درک رویدادهای گذشته‌ی زندگی شخص و برنامه های آتی او.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C00000"/>
                </a:solidFill>
                <a:cs typeface="Nasim" panose="00000700000000000000" pitchFamily="2" charset="-78"/>
              </a:rPr>
              <a:t>تعریف روایت</a:t>
            </a:r>
            <a:endParaRPr lang="fa-IR" sz="4000" dirty="0">
              <a:solidFill>
                <a:srgbClr val="C00000"/>
              </a:solidFill>
              <a:cs typeface="Nasim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14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439150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ر</a:t>
            </a: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وایت </a:t>
            </a: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درمانی </a:t>
            </a:r>
            <a:r>
              <a:rPr lang="en-US" sz="3200" b="1" dirty="0">
                <a:solidFill>
                  <a:prstClr val="black"/>
                </a:solidFill>
                <a:cs typeface="B Zar" panose="00000400000000000000" pitchFamily="2" charset="-78"/>
              </a:rPr>
              <a:t>Narrative Therapy  </a:t>
            </a: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نوعی </a:t>
            </a: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روش درمانی است که به افراد کمک می کند تا </a:t>
            </a: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در </a:t>
            </a: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مورد برطرف کردن مشکلات و مسائل زندگی خود به یک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متخصص</a:t>
            </a: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 تبدیل </a:t>
            </a: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شوند  </a:t>
            </a: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و از آن </a:t>
            </a: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در جهت </a:t>
            </a: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بهبود کیفیت زندگی استفاده کنند. </a:t>
            </a:r>
            <a:endParaRPr lang="en-US" sz="3200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rgbClr val="C00000"/>
                </a:solidFill>
                <a:cs typeface="Nasim" panose="00000700000000000000" pitchFamily="2" charset="-78"/>
              </a:rPr>
              <a:t>تعریف روایت درمانی</a:t>
            </a:r>
            <a:endParaRPr lang="fa-IR" sz="3600" dirty="0">
              <a:solidFill>
                <a:srgbClr val="C00000"/>
              </a:solidFill>
              <a:cs typeface="Nasim" panose="000007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7" y="3995802"/>
            <a:ext cx="10909336" cy="169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2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>
              <a:lnSpc>
                <a:spcPct val="200000"/>
              </a:lnSpc>
            </a:pPr>
            <a:r>
              <a:rPr lang="fa-IR" sz="3600" b="1" dirty="0">
                <a:solidFill>
                  <a:prstClr val="black"/>
                </a:solidFill>
                <a:cs typeface="B Zar" panose="00000400000000000000" pitchFamily="2" charset="-78"/>
              </a:rPr>
              <a:t>در روایت درمانی ، تأکید </a:t>
            </a: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بر روایت ها و  داستانهای </a:t>
            </a:r>
            <a:r>
              <a:rPr lang="fa-IR" sz="3600" b="1" dirty="0">
                <a:solidFill>
                  <a:prstClr val="black"/>
                </a:solidFill>
                <a:cs typeface="B Zar" panose="00000400000000000000" pitchFamily="2" charset="-78"/>
              </a:rPr>
              <a:t>زندگی </a:t>
            </a: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است </a:t>
            </a:r>
            <a:r>
              <a:rPr lang="fa-IR" sz="3600" b="1" dirty="0">
                <a:solidFill>
                  <a:prstClr val="black"/>
                </a:solidFill>
                <a:cs typeface="B Zar" panose="00000400000000000000" pitchFamily="2" charset="-78"/>
              </a:rPr>
              <a:t>که در ذهن خود آنها  را رشد می دهیم و در طول عمر در ذهن خود حمل می نماییم .</a:t>
            </a:r>
            <a:endParaRPr lang="en-US" sz="36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600" dirty="0" smtClean="0">
                <a:solidFill>
                  <a:srgbClr val="C00000"/>
                </a:solidFill>
                <a:cs typeface="Nasim" panose="00000700000000000000" pitchFamily="2" charset="-78"/>
              </a:rPr>
              <a:t>تاکید </a:t>
            </a:r>
            <a:r>
              <a:rPr lang="fa-IR" sz="3600" dirty="0">
                <a:solidFill>
                  <a:srgbClr val="C00000"/>
                </a:solidFill>
                <a:cs typeface="Nasim" panose="00000700000000000000" pitchFamily="2" charset="-78"/>
              </a:rPr>
              <a:t>روایت درمانی</a:t>
            </a:r>
          </a:p>
        </p:txBody>
      </p:sp>
    </p:spTree>
    <p:extLst>
      <p:ext uri="{BB962C8B-B14F-4D97-AF65-F5344CB8AC3E}">
        <p14:creationId xmlns:p14="http://schemas.microsoft.com/office/powerpoint/2010/main" val="28941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همانطور که ما رویدادها و تعاملات را تجربه می کنیم ، به آن تجربیات معنا می بخشیم </a:t>
            </a:r>
            <a:endParaRPr lang="fa-IR" sz="2800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رویدادها و تعاملات نیز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به نوبه خود بر چگونگی دیدن خود و جهان بینی ما تأثیر می گذارند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ما می توانیم همزمان چندین داستان از جمله داستان های مربوط به عزت نفس ، توانایی ها ، روابط و کارمان را در ذهن خود حفظ نماییم و با آنها زندگی کنیم.</a:t>
            </a:r>
            <a:endParaRPr lang="en-US" sz="28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600" dirty="0">
                <a:solidFill>
                  <a:srgbClr val="C00000"/>
                </a:solidFill>
                <a:cs typeface="Nasim" panose="00000700000000000000" pitchFamily="2" charset="-78"/>
              </a:rPr>
              <a:t>تعریف روایت درمانی</a:t>
            </a:r>
          </a:p>
        </p:txBody>
      </p:sp>
    </p:spTree>
    <p:extLst>
      <p:ext uri="{BB962C8B-B14F-4D97-AF65-F5344CB8AC3E}">
        <p14:creationId xmlns:p14="http://schemas.microsoft.com/office/powerpoint/2010/main" val="21017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روایت درمانی عبارت است از فهم داستان‌هایی که زندگی یک فرد را تشکیل داده‌اند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روایت درمانگر به تعیین موضوعی علاقه مند است که بتواند اجزای مختلف زندگی فرد را به هم متصل </a:t>
            </a:r>
            <a:r>
              <a:rPr lang="fa-IR" sz="36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کند</a:t>
            </a:r>
            <a:endParaRPr lang="fa-IR" sz="36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prstClr val="black"/>
                </a:solidFill>
                <a:cs typeface="Nasim" panose="00000700000000000000" pitchFamily="2" charset="-78"/>
              </a:rPr>
              <a:t>تعریف روایت درمانی</a:t>
            </a:r>
            <a:endParaRPr lang="fa-IR" sz="3600" dirty="0">
              <a:solidFill>
                <a:prstClr val="black"/>
              </a:solidFill>
              <a:cs typeface="Nasim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16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4400" b="1" dirty="0">
                <a:solidFill>
                  <a:srgbClr val="002060"/>
                </a:solidFill>
                <a:cs typeface="Nasim" panose="00000700000000000000" pitchFamily="2" charset="-78"/>
              </a:rPr>
              <a:t>روایت درمانی/</a:t>
            </a:r>
            <a:r>
              <a:rPr lang="en-US" sz="4400" b="1" dirty="0">
                <a:solidFill>
                  <a:srgbClr val="C00000"/>
                </a:solidFill>
                <a:cs typeface="Nasim" panose="00000700000000000000" pitchFamily="2" charset="-78"/>
              </a:rPr>
              <a:t>Narrative Therapy</a:t>
            </a:r>
            <a:endParaRPr lang="fa-IR" sz="4400" b="1" dirty="0">
              <a:solidFill>
                <a:srgbClr val="C00000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478206"/>
            <a:ext cx="8354860" cy="38829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تاریخچه و مبانی نظری</a:t>
            </a:r>
            <a:endParaRPr lang="fa-IR" sz="60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72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روایت درمانی درخلال دو دهه ۷۰ و ۸۰ میلادی متولد شد و گسترش یافت.</a:t>
            </a: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 قسمت اعظم این رشد و پیشرفت را باید مرهون بنیان گذار رسمی این رویکرد یعنی مایکل وایت</a:t>
            </a:r>
            <a:r>
              <a:rPr lang="en-US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 ( Michael (White </a:t>
            </a: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خانواده درمانگر استرالیایی ودوست و همکارش دیوید اپستون</a:t>
            </a:r>
            <a:r>
              <a:rPr lang="en-US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 ( David </a:t>
            </a:r>
            <a:r>
              <a:rPr lang="en-US" sz="2800" b="1" dirty="0" err="1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Epston</a:t>
            </a:r>
            <a:r>
              <a:rPr lang="en-US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 ) </a:t>
            </a: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نیوزلندی </a:t>
            </a:r>
            <a:r>
              <a:rPr lang="fa-IR" sz="28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دانست.</a:t>
            </a:r>
            <a:endParaRPr lang="fa-IR" sz="28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28976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معرفی مدرس</a:t>
            </a:r>
            <a:endParaRPr lang="en-US" sz="36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" y="1191449"/>
            <a:ext cx="11348581" cy="47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اگرمسأله ي کلیت یکپارچگی روانی انسان را براساس دیدگاه پیروان نظریه ي روایت درمانی (</a:t>
            </a:r>
            <a:r>
              <a:rPr lang="fa-IR" sz="28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مک آدامز </a:t>
            </a: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6،1995 )بنگریم، متوجه می شویم که مردم تمایل دارند زندگی خود را به شکل یک داستان معنی دار، پیوسته ومنطقی درنظر بگیرند، به طوري که بتوانند هدفها و توقّعات آینده ي خویش را پیش برند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28976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نظریه ي گشتالت نخستین بار در سال 1912 به وسیله ي مکس ورتهایمر ( 1880 – 1943 ) و همکاران اوکهلر وکافکا مطرح شد</a:t>
            </a:r>
            <a:r>
              <a:rPr lang="fa-IR" sz="36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.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 smtClean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اساس نظریه گشتالت:</a:t>
            </a:r>
            <a:endParaRPr lang="fa-IR" sz="3600" b="1" dirty="0">
              <a:solidFill>
                <a:srgbClr val="C00000"/>
              </a:solidFill>
              <a:latin typeface="Constantia"/>
              <a:cs typeface="B Zar" panose="00000400000000000000" pitchFamily="2" charset="-78"/>
            </a:endParaRP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کل چیزی بیش از مجموعه اجزای تشکیل دهنده اش می باشد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28976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روان شناسان مکتب گشتالت به کلّ هیأت انسان می نگرند و به ادراك، شناخت و حلّ مسأله اهمیت می دهند </a:t>
            </a:r>
            <a:endParaRPr lang="fa-IR" sz="3200" b="1" dirty="0" smtClean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آنان  </a:t>
            </a: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معتقدند که بررسی رفتار هنگامی موفقیت آمیز و ثمربخش است که به کلّ موجود واکنش کننده </a:t>
            </a:r>
            <a:r>
              <a:rPr lang="fa-IR" sz="3200" b="1" dirty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وکل رفتار </a:t>
            </a:r>
            <a:r>
              <a:rPr lang="fa-IR" sz="3200" b="1" dirty="0" smtClean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توجه شود</a:t>
            </a:r>
            <a:r>
              <a:rPr lang="fa-IR" sz="3200" b="1" dirty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، نه به اجزاي آن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2541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از دیدگاه پیروان نظریه ي گشتالت هنگامیکه شکل ها در زمینه آشکار می شوند؛ ولی کامل و حل شده </a:t>
            </a: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نیستند.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افراد در حالت تکلیف ناتمام قرارمی گیرندکه این امر می تواند به صورت احساس هاي ابراز نشده اي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چون رنجش، خشم، نفرت، درد، اضطراب، اندوه،گناه و بی قیدي </a:t>
            </a: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آشکار شود.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28976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برخلاف موقعیت هاي ناتمام، دریک موقعیت سالم وطبیعی، یک نیاز یا شکل از زمینه بیرونمی آید، انرژي به حرکت درمی آید، تماس حاصل می شود وگشتالت کامل می </a:t>
            </a:r>
            <a:r>
              <a:rPr lang="fa-IR" sz="28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گردد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اما اگر موقعیت ناتمام بماند، این جهت گیري هاي ناتمام در جستجوي کامل شدن هستند و وقتی به </a:t>
            </a:r>
            <a:r>
              <a:rPr lang="fa-IR" sz="28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اندازه ي </a:t>
            </a: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کافی قدرتمند بشوند، فرد دچار </a:t>
            </a:r>
            <a:r>
              <a:rPr lang="fa-IR" sz="2800" b="1" dirty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اشتغال هاي ذهنی، رفتارهاي وسواسی، نگرانی و رفتار خودتخریبی </a:t>
            </a: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می شود.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2541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آنچه معمولا افراد به عنوان محتوای داستان خود در نظر می گیرند داستان های غالبی است که از طرف جامعه و فرهنگشان بر ایشان تحمیل می شود.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انسان محصول جامعه است و نمی تواند بدون دیگران معنایی مجرد خلق کند. 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روایت درمانی سعی دارد این داستان های فرهنگی درونی شده را با داستان هایی شخصی تر و مقبول تر برای مراجعین جایگزین کند</a:t>
            </a:r>
            <a:r>
              <a:rPr lang="en-US" sz="26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.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a-IR" sz="2600" b="1" dirty="0">
              <a:solidFill>
                <a:prstClr val="black"/>
              </a:solidFill>
              <a:latin typeface="Constantia"/>
              <a:cs typeface="B Traffic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2541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فرآیند ساخت داستانها یک فرآیند طبیعی است که به افراد کمک میکند خود و تجاربشان را بفهمند.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 در این فرآیند فرد رویدادها را دریک الگوي به هم پیوسته همراه با احساسات و افکار سازماندهی و یادآوري میکند و به این ترتیب احساس می کند </a:t>
            </a:r>
            <a:r>
              <a:rPr lang="fa-IR" sz="32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می تواند </a:t>
            </a: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زندگی خود را پیش بینی و کنترل کند.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2541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ساخت و معنادهی به تجارب سبب میشود تا </a:t>
            </a:r>
            <a:r>
              <a:rPr lang="fa-IR" sz="36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تأثیرهیجان ها 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بیشتر قابل کنترل باشد و تجزیه و تحلیل آنها تسهیل شود، در نتیجه فرد کمتر به ن</a:t>
            </a:r>
            <a:r>
              <a:rPr lang="fa-IR" sz="3600" b="1" dirty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شخوار فکري 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در مورد آنها می پردازد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12165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از دیدگاه پیروان نظریه ي گشتالت هنگامی که شکل ها در زمینه   آشکار  می شوند؛ ولی </a:t>
            </a:r>
            <a:r>
              <a:rPr lang="en-US" sz="36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 </a:t>
            </a:r>
            <a:r>
              <a:rPr lang="fa-IR" sz="36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کامل 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و حل </a:t>
            </a:r>
            <a:r>
              <a:rPr lang="fa-IR" sz="36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شده نیستند 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افراد در حالت تکلیف ناتمام قرارمی گیرندکه این امر می تواند به صورت احساس هاي ابراز نشده اي </a:t>
            </a:r>
            <a:r>
              <a:rPr lang="fa-IR" sz="36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چون رنجش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، خشم، نفرت، درد، اضطراب، اندوه،گناه و بی قیدي آشکار شود.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a-IR" sz="28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2541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چون این احساسها به طور کامل و آگاهانه تجربه نشده اند، در زمینه می مانند و طوري به زمان حال انتقال می یابندکه ارتباط موثرّ فرد را با خود و دیگران مختل می کنند.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12165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4400" b="1" dirty="0">
                <a:solidFill>
                  <a:srgbClr val="002060"/>
                </a:solidFill>
                <a:cs typeface="Nasim" panose="00000700000000000000" pitchFamily="2" charset="-78"/>
              </a:rPr>
              <a:t>روایت درمانی/</a:t>
            </a:r>
            <a:r>
              <a:rPr lang="en-US" sz="4400" b="1" dirty="0">
                <a:solidFill>
                  <a:srgbClr val="C00000"/>
                </a:solidFill>
                <a:cs typeface="Nasim" panose="00000700000000000000" pitchFamily="2" charset="-78"/>
              </a:rPr>
              <a:t>Narrative Therapy</a:t>
            </a:r>
            <a:endParaRPr lang="fa-IR" sz="4400" b="1" dirty="0">
              <a:solidFill>
                <a:srgbClr val="C00000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478206"/>
            <a:ext cx="8354860" cy="38829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مقدمه</a:t>
            </a:r>
          </a:p>
          <a:p>
            <a:pPr algn="ctr"/>
            <a:r>
              <a:rPr lang="en-US" sz="60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introduction</a:t>
            </a:r>
            <a:endParaRPr lang="fa-IR" sz="60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9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از مطالب بیان شده می توان دریافت که یکی از عوامل عمده ي تعارض ها و ناسازگاريهاي زناشویی، امور ناتمام، بستن ناقص حوادث و اتفّاقات زندگی </a:t>
            </a:r>
            <a:r>
              <a:rPr lang="fa-IR" sz="32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هستند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امور </a:t>
            </a: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ناتمام شامل حوادثی می شوند که روابط افراد را به طور قابل ملاحظه اي تحت تأثیر قرارمیدهند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12165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برخلاف موقعیت هاي ناتمام، دریک موقعیت سالم وطبیعی، یک نیاز یا </a:t>
            </a:r>
            <a:r>
              <a:rPr lang="en-US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شکل از زمینه </a:t>
            </a:r>
            <a:r>
              <a:rPr lang="fa-IR" sz="32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بیرون می </a:t>
            </a: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آید، انرژي به حرکت درمی آید، تماس حاصل می شود وگشتالت کامل می </a:t>
            </a:r>
            <a:r>
              <a:rPr lang="fa-IR" sz="32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گردد.</a:t>
            </a:r>
            <a:endParaRPr lang="fa-IR" sz="32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اما اگر موقعیت ناتمام بماند، این جهت گیري هاي ناتمام در جستجوي کامل شدن هستند و وقتی به </a:t>
            </a:r>
            <a:r>
              <a:rPr lang="fa-IR" sz="32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اندازه ي </a:t>
            </a: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کافی قدرتمند بشوند، </a:t>
            </a:r>
            <a:r>
              <a:rPr lang="fa-IR" sz="32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فرد دچار </a:t>
            </a: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اشتغال هاي ذهنی، رفتارهاي وسواسی، نگرانی و رفتار خودتخریبی می شود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12165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زمانی که گشتالت هاي ناتمام به ویژه در زندگی زناشویی از طریق اطّلاعات نادرست و غیرواقعی تکمیل شود، می تواند آسیب زا و باعث تنش هاي زناشویی شود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12165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کارکرد روایت، شکل دادن به زندگی و تبدیل اعمال و وقایع هر روزي به واحدهاي زنجیرهاي و نمایشی است.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قالبی براي فهم ودرك رویدادهاي گذشته ي زندگی شخص و برنامه ي آتی </a:t>
            </a:r>
            <a:r>
              <a:rPr lang="en-US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است. 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درمان روایتی یکی از انواع درمانهایی است که به افراد کمک می کند تا به تجارب ناتمام خویش،کلّیت ومعناي خاص ببخشند.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و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34035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4400" b="1" dirty="0">
                <a:solidFill>
                  <a:srgbClr val="002060"/>
                </a:solidFill>
                <a:cs typeface="Nasim" panose="00000700000000000000" pitchFamily="2" charset="-78"/>
              </a:rPr>
              <a:t>روایت درمانی/</a:t>
            </a:r>
            <a:r>
              <a:rPr lang="en-US" sz="4400" b="1" dirty="0">
                <a:solidFill>
                  <a:srgbClr val="C00000"/>
                </a:solidFill>
                <a:cs typeface="Nasim" panose="00000700000000000000" pitchFamily="2" charset="-78"/>
              </a:rPr>
              <a:t>Narrative Therapy</a:t>
            </a:r>
            <a:endParaRPr lang="fa-IR" sz="4400" b="1" dirty="0">
              <a:solidFill>
                <a:srgbClr val="C00000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478206"/>
            <a:ext cx="8354860" cy="38829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اهداف درمانی</a:t>
            </a:r>
            <a:endParaRPr lang="fa-IR" sz="60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89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990302"/>
            <a:ext cx="11683652" cy="521008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smtClean="0">
                <a:solidFill>
                  <a:srgbClr val="002060"/>
                </a:solidFill>
                <a:cs typeface="B Zar" panose="00000400000000000000" pitchFamily="2" charset="-78"/>
              </a:rPr>
              <a:t>اهداف </a:t>
            </a:r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درمان در روایت درمانی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93688" y="3169085"/>
            <a:ext cx="2668044" cy="78914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cs typeface="B Zar" panose="00000400000000000000" pitchFamily="2" charset="-78"/>
              </a:rPr>
              <a:t>اهداف درمان</a:t>
            </a:r>
            <a:endParaRPr lang="en-US" sz="3600" b="1" dirty="0">
              <a:cs typeface="B Zar" panose="00000400000000000000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928976" y="1418568"/>
            <a:ext cx="676406" cy="4330880"/>
          </a:xfrm>
          <a:prstGeom prst="rightBrac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44034" y="3169085"/>
            <a:ext cx="4501017" cy="601250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جداسازی خود از داستان زندگی</a:t>
            </a:r>
            <a:endParaRPr lang="en-US" sz="2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44033" y="1229205"/>
            <a:ext cx="4501017" cy="601250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بازخوانی داستان زندگی خود</a:t>
            </a:r>
            <a:endParaRPr lang="en-US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44034" y="5148198"/>
            <a:ext cx="4588698" cy="601250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ساختن داستان جدید زندگی </a:t>
            </a:r>
            <a:endParaRPr lang="en-US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44034" y="4171168"/>
            <a:ext cx="4521893" cy="601250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آگاهی از نیاز به کلمه ها، تصاویر و معانی جدید</a:t>
            </a:r>
            <a:endParaRPr lang="en-US" sz="2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44033" y="2194277"/>
            <a:ext cx="4501017" cy="601250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آگاهی از عوامل شکل دهنده داستان زندگی</a:t>
            </a:r>
            <a:endParaRPr lang="en-US" sz="2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5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>
              <a:lnSpc>
                <a:spcPct val="15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هیچ </a:t>
            </a:r>
            <a:r>
              <a:rPr lang="fa-IR" sz="3600" b="1" dirty="0">
                <a:solidFill>
                  <a:prstClr val="black"/>
                </a:solidFill>
                <a:cs typeface="B Zar" panose="00000400000000000000" pitchFamily="2" charset="-78"/>
              </a:rPr>
              <a:t>عذابی بالاتر از این نیست که یک داستان ناگفته را در درون خودتان تحمل </a:t>
            </a: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کنید.</a:t>
            </a:r>
          </a:p>
          <a:p>
            <a:pPr lvl="0" rtl="1"/>
            <a:r>
              <a:rPr lang="fa-IR" sz="3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مایا انگلو</a:t>
            </a:r>
          </a:p>
          <a:p>
            <a:pPr lvl="0" algn="just" rtl="1"/>
            <a:endParaRPr lang="en-US" sz="3200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b="1" dirty="0" smtClean="0">
                <a:solidFill>
                  <a:srgbClr val="002060"/>
                </a:solidFill>
                <a:cs typeface="Nasim" panose="00000700000000000000" pitchFamily="2" charset="-78"/>
              </a:rPr>
              <a:t>روایت درمانی/</a:t>
            </a:r>
            <a:r>
              <a:rPr lang="en-US" sz="4400" b="1" dirty="0" smtClean="0">
                <a:solidFill>
                  <a:srgbClr val="C00000"/>
                </a:solidFill>
                <a:cs typeface="Nasim" panose="00000700000000000000" pitchFamily="2" charset="-78"/>
              </a:rPr>
              <a:t>Narrative Therapy</a:t>
            </a:r>
            <a:endParaRPr lang="fa-IR" sz="4400" b="1" dirty="0">
              <a:solidFill>
                <a:srgbClr val="C00000"/>
              </a:solidFill>
              <a:cs typeface="Nasim" panose="00000700000000000000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7" y="3558130"/>
            <a:ext cx="11273423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>
                <a:cs typeface="B Zar" panose="00000400000000000000" pitchFamily="2" charset="-78"/>
              </a:rPr>
              <a:t>چگونه داستان خودتان را تعریف می کنید؟ </a:t>
            </a:r>
            <a:endParaRPr lang="en-US" sz="32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فصل </a:t>
            </a:r>
            <a:r>
              <a:rPr lang="fa-IR" sz="3200" b="1" dirty="0">
                <a:cs typeface="B Zar" panose="00000400000000000000" pitchFamily="2" charset="-78"/>
              </a:rPr>
              <a:t>های زندگی شما چه چیزهایی هستند</a:t>
            </a:r>
            <a:r>
              <a:rPr lang="fa-IR" sz="3200" b="1" dirty="0" smtClean="0">
                <a:cs typeface="B Zar" panose="00000400000000000000" pitchFamily="2" charset="-78"/>
              </a:rPr>
              <a:t>؟</a:t>
            </a:r>
            <a:endParaRPr lang="en-US" sz="32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 </a:t>
            </a:r>
            <a:r>
              <a:rPr lang="fa-IR" sz="3200" b="1" dirty="0">
                <a:cs typeface="B Zar" panose="00000400000000000000" pitchFamily="2" charset="-78"/>
              </a:rPr>
              <a:t>تمایل دارید داستان زندگی تان را تعریف </a:t>
            </a:r>
            <a:r>
              <a:rPr lang="fa-IR" sz="3200" b="1" dirty="0" smtClean="0">
                <a:cs typeface="B Zar" panose="00000400000000000000" pitchFamily="2" charset="-78"/>
              </a:rPr>
              <a:t>کنید؟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 </a:t>
            </a:r>
            <a:r>
              <a:rPr lang="fa-IR" sz="3200" b="1" dirty="0">
                <a:cs typeface="B Zar" panose="00000400000000000000" pitchFamily="2" charset="-78"/>
              </a:rPr>
              <a:t>یا ترجیح می دهید داستان تان را تغییر دهید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؟</a:t>
            </a:r>
            <a:endParaRPr lang="en-US" sz="2800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endParaRPr lang="en-US" sz="28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20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داستان زندگی شما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0" y="1418567"/>
            <a:ext cx="3732755" cy="388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9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4400" b="1" dirty="0">
                <a:solidFill>
                  <a:srgbClr val="002060"/>
                </a:solidFill>
                <a:cs typeface="Nasim" panose="00000700000000000000" pitchFamily="2" charset="-78"/>
              </a:rPr>
              <a:t>روایت درمانی/</a:t>
            </a:r>
            <a:r>
              <a:rPr lang="en-US" sz="4400" b="1" dirty="0">
                <a:solidFill>
                  <a:srgbClr val="C00000"/>
                </a:solidFill>
                <a:cs typeface="Nasim" panose="00000700000000000000" pitchFamily="2" charset="-78"/>
              </a:rPr>
              <a:t>Narrative Therapy</a:t>
            </a:r>
            <a:endParaRPr lang="fa-IR" sz="4400" b="1" dirty="0">
              <a:solidFill>
                <a:srgbClr val="C00000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916573"/>
            <a:ext cx="8354860" cy="24550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رویکردهای داستانی در روان شناسی</a:t>
            </a:r>
            <a:endParaRPr lang="fa-IR" sz="4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23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مروری بر ادبیات موضوع نشان می دهد که رویکردهای داستانی یا روایتی در روانشناسی تاکنون بر </a:t>
            </a:r>
            <a:r>
              <a:rPr lang="fa-IR" sz="36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سه محور متمرکز 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بوده </a:t>
            </a:r>
            <a:r>
              <a:rPr lang="fa-IR" sz="36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اند</a:t>
            </a: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/>
            </a:r>
            <a:b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</a:br>
            <a:r>
              <a:rPr lang="fa-IR" sz="36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/>
            </a:r>
            <a:br>
              <a:rPr lang="fa-IR" sz="36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</a:br>
            <a:endParaRPr lang="fa-IR" sz="3600" b="1" dirty="0">
              <a:solidFill>
                <a:prstClr val="black"/>
              </a:solidFill>
              <a:latin typeface="Constantia"/>
              <a:cs typeface="B Traffic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رویکردهای داستانی در روان شناسی</a:t>
            </a:r>
          </a:p>
        </p:txBody>
      </p:sp>
    </p:spTree>
    <p:extLst>
      <p:ext uri="{BB962C8B-B14F-4D97-AF65-F5344CB8AC3E}">
        <p14:creationId xmlns:p14="http://schemas.microsoft.com/office/powerpoint/2010/main" val="38941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40285" y="137786"/>
            <a:ext cx="10584493" cy="1053663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محورهای رویکرد های داستانی یا روایتی در روان شناسی</a:t>
            </a:r>
            <a:endParaRPr lang="en-US" sz="2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682810184"/>
              </p:ext>
            </p:extLst>
          </p:nvPr>
        </p:nvGraphicFramePr>
        <p:xfrm>
          <a:off x="2031999" y="719666"/>
          <a:ext cx="95671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515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latin typeface="Constantia"/>
                <a:cs typeface="B Zar" panose="00000400000000000000" pitchFamily="2" charset="-78"/>
              </a:rPr>
              <a:t>1-استفاده از </a:t>
            </a:r>
            <a:r>
              <a:rPr lang="fa-IR" sz="3600" b="1" dirty="0" smtClean="0">
                <a:latin typeface="Constantia"/>
                <a:cs typeface="B Zar" panose="00000400000000000000" pitchFamily="2" charset="-78"/>
              </a:rPr>
              <a:t>داستان </a:t>
            </a:r>
            <a:r>
              <a:rPr lang="fa-IR" sz="3600" b="1" dirty="0">
                <a:latin typeface="Constantia"/>
                <a:cs typeface="B Zar" panose="00000400000000000000" pitchFamily="2" charset="-78"/>
              </a:rPr>
              <a:t>به مثابه ی یک فن درمانی در روان درمانی فردی و خانوادگی. </a:t>
            </a:r>
            <a:endParaRPr lang="fa-IR" sz="3600" b="1" dirty="0" smtClean="0">
              <a:latin typeface="Constantia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solidFill>
                  <a:srgbClr val="002060"/>
                </a:solidFill>
                <a:latin typeface="Constantia"/>
                <a:cs typeface="B Zar" panose="00000400000000000000" pitchFamily="2" charset="-78"/>
              </a:rPr>
              <a:t>مانند </a:t>
            </a:r>
            <a:r>
              <a:rPr lang="fa-IR" sz="3600" b="1" dirty="0">
                <a:solidFill>
                  <a:srgbClr val="002060"/>
                </a:solidFill>
                <a:latin typeface="Constantia"/>
                <a:cs typeface="B Zar" panose="00000400000000000000" pitchFamily="2" charset="-78"/>
              </a:rPr>
              <a:t>روایت درمانی و قصه درمانی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رویکردهای داستانی در روان شناسی</a:t>
            </a:r>
          </a:p>
        </p:txBody>
      </p:sp>
    </p:spTree>
    <p:extLst>
      <p:ext uri="{BB962C8B-B14F-4D97-AF65-F5344CB8AC3E}">
        <p14:creationId xmlns:p14="http://schemas.microsoft.com/office/powerpoint/2010/main" val="36761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17924</TotalTime>
  <Words>1508</Words>
  <Application>Microsoft Office PowerPoint</Application>
  <PresentationFormat>Custom</PresentationFormat>
  <Paragraphs>177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 Design</dc:creator>
  <cp:lastModifiedBy>09018868042</cp:lastModifiedBy>
  <cp:revision>6128</cp:revision>
  <dcterms:created xsi:type="dcterms:W3CDTF">2020-10-27T13:35:18Z</dcterms:created>
  <dcterms:modified xsi:type="dcterms:W3CDTF">2021-10-23T06:38:57Z</dcterms:modified>
</cp:coreProperties>
</file>