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6" r:id="rId1"/>
  </p:sldMasterIdLst>
  <p:notesMasterIdLst>
    <p:notesMasterId r:id="rId11"/>
  </p:notesMasterIdLst>
  <p:sldIdLst>
    <p:sldId id="444" r:id="rId2"/>
    <p:sldId id="445" r:id="rId3"/>
    <p:sldId id="483" r:id="rId4"/>
    <p:sldId id="446" r:id="rId5"/>
    <p:sldId id="447" r:id="rId6"/>
    <p:sldId id="448" r:id="rId7"/>
    <p:sldId id="484" r:id="rId8"/>
    <p:sldId id="449" r:id="rId9"/>
    <p:sldId id="486" r:id="rId10"/>
  </p:sldIdLst>
  <p:sldSz cx="12192000" cy="6858000"/>
  <p:notesSz cx="7559675" cy="10691813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2BD4B-94E1-491E-BCEE-46F8238A130E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6DDEE-F725-4672-8745-7BC6975A4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1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5095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2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06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8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9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052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8573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2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453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914400" rtl="1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r" defTabSz="914400" rtl="1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628385"/>
            <a:ext cx="5859724" cy="204391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شخصیت </a:t>
            </a:r>
            <a:r>
              <a:rPr lang="ar-SA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پارانوئید</a:t>
            </a:r>
            <a:r>
              <a:rPr lang="en-US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 </a:t>
            </a:r>
            <a:r>
              <a:rPr lang="fa-IR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 </a:t>
            </a:r>
            <a:br>
              <a:rPr lang="fa-IR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</a:br>
            <a:r>
              <a:rPr lang="fa-IR" sz="36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یا </a:t>
            </a:r>
            <a:r>
              <a:rPr lang="ar-SA" sz="3600" b="1" dirty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توهم </a:t>
            </a:r>
            <a:r>
              <a:rPr lang="ar-SA" sz="36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توطئه</a:t>
            </a:r>
            <a:r>
              <a:rPr lang="fa-IR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fa-IR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</a:br>
            <a:r>
              <a:rPr lang="ar-SA" sz="4000" b="1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 </a:t>
            </a:r>
            <a:r>
              <a:rPr lang="ar-SA" sz="3100" b="1" dirty="0">
                <a:solidFill>
                  <a:srgbClr val="002060"/>
                </a:solidFill>
                <a:latin typeface="Calibri"/>
                <a:ea typeface="Calibri"/>
                <a:cs typeface="B Zar" panose="00000400000000000000" pitchFamily="2" charset="-78"/>
              </a:rPr>
              <a:t>آشنایی با فرد پارانوئید و </a:t>
            </a:r>
            <a:r>
              <a:rPr lang="ar-SA" sz="3100" b="1" dirty="0" smtClean="0">
                <a:solidFill>
                  <a:srgbClr val="002060"/>
                </a:solidFill>
                <a:latin typeface="Calibri"/>
                <a:ea typeface="Calibri"/>
                <a:cs typeface="B Zar" panose="00000400000000000000" pitchFamily="2" charset="-78"/>
              </a:rPr>
              <a:t>بدگمان</a:t>
            </a:r>
            <a:r>
              <a:rPr lang="fa-IR" sz="4000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fa-IR" sz="4000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</a:br>
            <a:r>
              <a:rPr lang="fa-IR" sz="4000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بر اساس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SM-V</a:t>
            </a:r>
            <a:r>
              <a:rPr lang="fa-IR" sz="4000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Calibri"/>
                <a:ea typeface="Calibri"/>
                <a:cs typeface="B Zar" panose="00000400000000000000" pitchFamily="2" charset="-78"/>
              </a:rPr>
              <a:t>D</a:t>
            </a:r>
            <a:r>
              <a:rPr lang="en-US" sz="4000" b="1" dirty="0"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en-US" sz="4000" b="1" dirty="0">
                <a:latin typeface="Calibri"/>
                <a:ea typeface="Calibri"/>
                <a:cs typeface="B Zar" panose="00000400000000000000" pitchFamily="2" charset="-78"/>
              </a:rPr>
            </a:b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3870543"/>
            <a:ext cx="4566474" cy="134439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solidFill>
                  <a:srgbClr val="C00000"/>
                </a:solidFill>
                <a:ea typeface="Calibri"/>
                <a:cs typeface="Arial"/>
              </a:rPr>
              <a:t>Paranoid </a:t>
            </a:r>
            <a:r>
              <a:rPr lang="en-US" sz="2400" b="1" dirty="0">
                <a:solidFill>
                  <a:srgbClr val="C00000"/>
                </a:solidFill>
                <a:ea typeface="Calibri"/>
                <a:cs typeface="Arial"/>
              </a:rPr>
              <a:t>Personality Disorders</a:t>
            </a:r>
          </a:p>
          <a:p>
            <a:r>
              <a:rPr lang="fa-IR" sz="2400" b="1" dirty="0" smtClean="0">
                <a:solidFill>
                  <a:srgbClr val="C00000"/>
                </a:solidFill>
              </a:rPr>
              <a:t>گروه آموزشی مهر جنوب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882" y="1825666"/>
            <a:ext cx="152680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650" y="568345"/>
            <a:ext cx="10188622" cy="15607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 smtClean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مقدمه</a:t>
            </a:r>
            <a:r>
              <a:rPr lang="en-US" b="1" dirty="0"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en-US" b="1" dirty="0">
                <a:latin typeface="Calibri"/>
                <a:ea typeface="Calibri"/>
                <a:cs typeface="B Zar" panose="00000400000000000000" pitchFamily="2" charset="-78"/>
              </a:rPr>
            </a:b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546" y="2438400"/>
            <a:ext cx="10238726" cy="3651504"/>
          </a:xfrm>
        </p:spPr>
        <p:txBody>
          <a:bodyPr>
            <a:no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اگرچه تا حدی مراقب دیگران و انگیزه‌های آنها بودن انطباقی است ولی بی اعتمادی و بدگمانی بیش از حد در روند دوست شدن با دیگران، همکاری با آنها و به طور کلی در تعاملات روزمره اخلال ایجاد می کند</a:t>
            </a:r>
            <a:r>
              <a:rPr lang="en-US" sz="28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.</a:t>
            </a:r>
            <a:endParaRPr lang="en-US" sz="2800" b="1" dirty="0">
              <a:solidFill>
                <a:schemeClr val="tx1"/>
              </a:solidFill>
              <a:ea typeface="Calibri"/>
              <a:cs typeface="B Zar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9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prstClr val="black"/>
                </a:solidFill>
                <a:ea typeface="Calibri"/>
                <a:cs typeface="B Zar" panose="00000400000000000000" pitchFamily="2" charset="-78"/>
              </a:rPr>
              <a:t> </a:t>
            </a:r>
            <a:r>
              <a:rPr lang="ar-SA" sz="2800" b="1" dirty="0">
                <a:solidFill>
                  <a:prstClr val="black"/>
                </a:solidFill>
                <a:ea typeface="Calibri"/>
                <a:cs typeface="B Zar" panose="00000400000000000000" pitchFamily="2" charset="-78"/>
              </a:rPr>
              <a:t>افراد دچار اختلال شخصیت پارانوئید به شدت به دیگران ظنین و بی اعتمادند،</a:t>
            </a:r>
            <a:endParaRPr lang="en-US" sz="2800" b="1" dirty="0">
              <a:solidFill>
                <a:prstClr val="black"/>
              </a:solidFill>
              <a:ea typeface="Calibri"/>
              <a:cs typeface="B Zar" panose="000004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B Zar" panose="00000400000000000000" pitchFamily="2" charset="-78"/>
              </a:rPr>
              <a:t>نسبت به صداقت و وفاداری همه افراد تردید دارند، بدون آنکه دلیل منطقی و واضحی وجود داشته باشد</a:t>
            </a:r>
            <a:endParaRPr lang="en-US" sz="28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1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390" y="568345"/>
            <a:ext cx="10313882" cy="1160247"/>
          </a:xfrm>
        </p:spPr>
        <p:txBody>
          <a:bodyPr/>
          <a:lstStyle/>
          <a:p>
            <a:pPr algn="ctr"/>
            <a:r>
              <a:rPr lang="ar-SA" sz="4000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مقدمه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770" y="2438400"/>
            <a:ext cx="10852501" cy="3651504"/>
          </a:xfrm>
        </p:spPr>
        <p:txBody>
          <a:bodyPr>
            <a:normAutofit/>
          </a:bodyPr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 </a:t>
            </a: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این افراد فرض را بر این می گذارند که دیگران قصد آسیب رساندن،فریب دادن به آنها یا سوء استفاده از اطلاعات خصوصی در مورد زندگی آنها را دارند</a:t>
            </a:r>
            <a:r>
              <a:rPr lang="en-US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.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فرد مبتلا به اختلال پارانویید بسیارمتعصب،کلکسیونر مدارک بی عدالتی،همسری که حسادت بیمارگونه دارد، خشمگین، و خیلی فوری واکنش نشان می‌دهند،</a:t>
            </a:r>
            <a:endParaRPr lang="en-US" sz="2800" b="1" dirty="0">
              <a:solidFill>
                <a:schemeClr val="tx1"/>
              </a:solidFill>
              <a:ea typeface="Calibri"/>
              <a:cs typeface="B Zar" panose="00000400000000000000" pitchFamily="2" charset="-78"/>
            </a:endParaRPr>
          </a:p>
          <a:p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در نتیجه کیفیت زندگی این افراد به طور کلی پایین است و ممکن است منزوی و تنها باشند</a:t>
            </a: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5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6670" y="605923"/>
            <a:ext cx="8770571" cy="15607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●</a:t>
            </a:r>
            <a:r>
              <a:rPr lang="ar-SA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تعریف</a:t>
            </a:r>
            <a:r>
              <a:rPr lang="en-US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984" y="2438400"/>
            <a:ext cx="10990287" cy="3651504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یکی از رایج ترین بیماری های اعصاب و روان در سال‌های اخیر اختلال پارانوئید</a:t>
            </a:r>
            <a:endParaRPr lang="en-US" sz="2800" b="1" dirty="0">
              <a:solidFill>
                <a:schemeClr val="tx1"/>
              </a:solidFill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یا به عبارت عامیانه بیماری </a:t>
            </a:r>
            <a:r>
              <a:rPr lang="ar-SA" sz="28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شکاک</a:t>
            </a:r>
            <a:r>
              <a:rPr lang="fa-IR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 </a:t>
            </a:r>
            <a:r>
              <a:rPr lang="fa-IR" sz="28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بودن </a:t>
            </a:r>
            <a:r>
              <a:rPr lang="ar-SA" sz="28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 </a:t>
            </a: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و سوء ظن است</a:t>
            </a:r>
            <a:r>
              <a:rPr lang="en-US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مشخصه اصلی این بیماران </a:t>
            </a:r>
            <a:r>
              <a:rPr lang="ar-SA" sz="2800" b="1" dirty="0">
                <a:solidFill>
                  <a:srgbClr val="C00000"/>
                </a:solidFill>
                <a:ea typeface="Calibri"/>
                <a:cs typeface="B Zar" panose="00000400000000000000" pitchFamily="2" charset="-78"/>
              </a:rPr>
              <a:t>شکاکیت،بی اعتمادی و بدبینی </a:t>
            </a: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دیرپا به همه افراد است</a:t>
            </a:r>
            <a:r>
              <a:rPr lang="en-US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7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290" y="568345"/>
            <a:ext cx="10601981" cy="156071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●</a:t>
            </a:r>
            <a:r>
              <a:rPr lang="ar-SA" sz="4000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تعریف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40" y="2438400"/>
            <a:ext cx="10000731" cy="3651504"/>
          </a:xfrm>
        </p:spPr>
        <p:txBody>
          <a:bodyPr>
            <a:no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افراد مبتلا به این اختلال معمولاً در پذیرش و اعتراف احساسات منفی خود نسبت به دیگران ناتوان هستند و اعتقادی ندارند که رفتارشان غیر طبیعی است،</a:t>
            </a:r>
            <a:endParaRPr lang="en-US" sz="3200" b="1" dirty="0">
              <a:solidFill>
                <a:schemeClr val="tx1"/>
              </a:solidFill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32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اینگونه بیماران در واقع احساسات خودشان </a:t>
            </a:r>
            <a:r>
              <a:rPr lang="ar-SA" sz="32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را</a:t>
            </a:r>
            <a:r>
              <a:rPr lang="fa-IR" sz="32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 </a:t>
            </a:r>
            <a:r>
              <a:rPr lang="en-US" sz="32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 "</a:t>
            </a:r>
            <a:r>
              <a:rPr lang="ar-SA" sz="3200" b="1" dirty="0">
                <a:solidFill>
                  <a:srgbClr val="C00000"/>
                </a:solidFill>
                <a:ea typeface="Calibri"/>
                <a:cs typeface="B Zar" panose="00000400000000000000" pitchFamily="2" charset="-78"/>
              </a:rPr>
              <a:t>برون سازی</a:t>
            </a:r>
            <a:r>
              <a:rPr lang="ar-SA" sz="32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" می </a:t>
            </a:r>
            <a:r>
              <a:rPr lang="ar-SA" sz="3200" b="1" dirty="0" smtClean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کنند</a:t>
            </a:r>
            <a:endParaRPr lang="fa-IR" sz="3200" b="1" dirty="0" smtClean="0">
              <a:solidFill>
                <a:schemeClr val="tx1"/>
              </a:solidFill>
              <a:ea typeface="Calibri"/>
              <a:cs typeface="B Zar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46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56" y="568345"/>
            <a:ext cx="10714715" cy="15607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030" y="2438400"/>
            <a:ext cx="10727241" cy="3651504"/>
          </a:xfrm>
        </p:spPr>
        <p:txBody>
          <a:bodyPr/>
          <a:lstStyle/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B Zar" panose="00000400000000000000" pitchFamily="2" charset="-78"/>
              </a:rPr>
              <a:t>دفاع مورد استفاده آنها "فرافکنی" است</a:t>
            </a:r>
            <a:r>
              <a:rPr lang="fa-IR" sz="2800" b="1" dirty="0">
                <a:solidFill>
                  <a:prstClr val="black"/>
                </a:solidFill>
                <a:ea typeface="Calibri"/>
                <a:cs typeface="B Zar" panose="00000400000000000000" pitchFamily="2" charset="-78"/>
              </a:rPr>
              <a:t>.</a:t>
            </a:r>
          </a:p>
          <a:p>
            <a:pPr marL="0" lv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prstClr val="black"/>
                </a:solidFill>
                <a:ea typeface="Calibri"/>
                <a:cs typeface="B Zar" panose="00000400000000000000" pitchFamily="2" charset="-78"/>
              </a:rPr>
              <a:t> یعنی تکانه ها و افکاری را که خود دارند و برایشان غیرقابل قبول است، به دیگران نسبت می‌دهند</a:t>
            </a:r>
            <a:endParaRPr lang="en-US" sz="2800" b="1" dirty="0">
              <a:solidFill>
                <a:prstClr val="black"/>
              </a:solidFill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9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●</a:t>
            </a:r>
            <a:r>
              <a:rPr lang="ar-SA" sz="4000" b="1" dirty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تعریف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396" y="2438400"/>
            <a:ext cx="10551876" cy="3651504"/>
          </a:xfrm>
        </p:spPr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افراد مبتلا به پارانوئید بسیار منتقد و ایرادگیر هستند و در عین حال شخصیت انتقاد پذیری ندارند،</a:t>
            </a:r>
            <a:endParaRPr lang="en-US" sz="2800" b="1" dirty="0">
              <a:solidFill>
                <a:schemeClr val="tx1"/>
              </a:solidFill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حالت عاطفی محدود و انعطاف ناپذیری دارند و به نظر می رسد فاقد هرگونه احساس و هیجانی هستند</a:t>
            </a:r>
            <a:r>
              <a:rPr lang="en-US" sz="2800" b="1" dirty="0">
                <a:solidFill>
                  <a:schemeClr val="tx1"/>
                </a:solidFill>
                <a:ea typeface="Calibri"/>
                <a:cs typeface="B Zar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6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4/21/2021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گروه آموزشی مهر جنوب-دکتر برومند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000" b="1" dirty="0" smtClean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تشخیص</a:t>
            </a:r>
            <a:r>
              <a:rPr lang="fa-IR" sz="4000" b="1" dirty="0" smtClean="0">
                <a:solidFill>
                  <a:srgbClr val="C00000"/>
                </a:solidFill>
                <a:latin typeface="Calibri"/>
                <a:ea typeface="Calibri"/>
                <a:cs typeface="B Zar" panose="00000400000000000000" pitchFamily="2" charset="-78"/>
              </a:rPr>
              <a:t> اختلال پارانوئید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647" y="3258202"/>
            <a:ext cx="4058432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82291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8257305</TotalTime>
  <Words>257</Words>
  <Application>Microsoft Office PowerPoint</Application>
  <PresentationFormat>Custom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Feathered</vt:lpstr>
      <vt:lpstr>شخصیت پارانوئید   یا توهم توطئه  آشنایی با فرد پارانوئید و بدگمان بر اساسSM-V D </vt:lpstr>
      <vt:lpstr>مقدمه </vt:lpstr>
      <vt:lpstr>PowerPoint Presentation</vt:lpstr>
      <vt:lpstr>مقدمه</vt:lpstr>
      <vt:lpstr>●تعریف </vt:lpstr>
      <vt:lpstr>●تعریف</vt:lpstr>
      <vt:lpstr>PowerPoint Presentation</vt:lpstr>
      <vt:lpstr>●تعریف</vt:lpstr>
      <vt:lpstr>تشخیص اختلال پارانوئید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  فاظمه بادلی  شماره</dc:title>
  <dc:creator>khalil</dc:creator>
  <cp:lastModifiedBy>09018868042</cp:lastModifiedBy>
  <cp:revision>157</cp:revision>
  <dcterms:created xsi:type="dcterms:W3CDTF">2021-01-26T10:58:02Z</dcterms:created>
  <dcterms:modified xsi:type="dcterms:W3CDTF">2021-04-21T10:24:26Z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45</vt:i4>
  </property>
</Properties>
</file>